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p:sldMasterIdLst>
    <p:sldMasterId id="2147483660" r:id="rId1"/>
  </p:sldMasterIdLst>
  <p:notesMasterIdLst>
    <p:notesMasterId r:id="rId39"/>
  </p:notesMasterIdLst>
  <p:handoutMasterIdLst>
    <p:handoutMasterId r:id="rId4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 serna calvo"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24" d="100"/>
          <a:sy n="124" d="100"/>
        </p:scale>
        <p:origin x="-1200"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interSettings" Target="printerSettings/printerSettings1.bin"/><Relationship Id="rId42" Type="http://schemas.openxmlformats.org/officeDocument/2006/relationships/commentAuthors" Target="commentAuthors.xml"/><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3A6C29A-87FA-0442-90FA-FAE4BC989C89}" type="datetimeFigureOut">
              <a:rPr lang="es-ES" smtClean="0"/>
              <a:t>19/4/16</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C866FD-8D06-0145-A3CE-9460BB2EE8D6}" type="slidenum">
              <a:rPr lang="es-ES" smtClean="0"/>
              <a:t>‹Nr.›</a:t>
            </a:fld>
            <a:endParaRPr lang="es-ES"/>
          </a:p>
        </p:txBody>
      </p:sp>
    </p:spTree>
    <p:extLst>
      <p:ext uri="{BB962C8B-B14F-4D97-AF65-F5344CB8AC3E}">
        <p14:creationId xmlns:p14="http://schemas.microsoft.com/office/powerpoint/2010/main" val="9836766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ED30DF-DC88-8047-98D9-1106B0952D7C}" type="datetimeFigureOut">
              <a:rPr lang="es-ES" smtClean="0"/>
              <a:t>19/4/16</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BC4C36-6FB9-9543-96DE-4818D7F68EF4}" type="slidenum">
              <a:rPr lang="es-ES" smtClean="0"/>
              <a:t>‹Nr.›</a:t>
            </a:fld>
            <a:endParaRPr lang="es-ES"/>
          </a:p>
        </p:txBody>
      </p:sp>
    </p:spTree>
    <p:extLst>
      <p:ext uri="{BB962C8B-B14F-4D97-AF65-F5344CB8AC3E}">
        <p14:creationId xmlns:p14="http://schemas.microsoft.com/office/powerpoint/2010/main" val="273351647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63BC4C36-6FB9-9543-96DE-4818D7F68EF4}" type="slidenum">
              <a:rPr lang="es-ES" smtClean="0"/>
              <a:t>32</a:t>
            </a:fld>
            <a:endParaRPr lang="es-ES"/>
          </a:p>
        </p:txBody>
      </p:sp>
    </p:spTree>
    <p:extLst>
      <p:ext uri="{BB962C8B-B14F-4D97-AF65-F5344CB8AC3E}">
        <p14:creationId xmlns:p14="http://schemas.microsoft.com/office/powerpoint/2010/main" val="3321562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s-ES_tradnl" smtClean="0"/>
              <a:t>Clic para editar título</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99DC29B6-E39F-F34D-9640-CDE8015E3636}" type="datetime1">
              <a:rPr lang="es-ES" smtClean="0"/>
              <a:t>19/4/16</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s-ES_tradnl" smtClean="0"/>
              <a:t>Clic para editar título</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a:xfrm>
            <a:off x="758952" y="6300216"/>
            <a:ext cx="1298448" cy="365125"/>
          </a:xfrm>
        </p:spPr>
        <p:txBody>
          <a:bodyPr/>
          <a:lstStyle/>
          <a:p>
            <a:fld id="{B28A4A92-8778-AE42-8554-9225719D0F9D}" type="datetime1">
              <a:rPr lang="es-ES" smtClean="0"/>
              <a:t>19/4/16</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19371D3E-5A18-49EB-AD2A-429AF165759F}" type="slidenum">
              <a:rPr lang="en-US" smtClean="0"/>
              <a:t>‹Nr.›</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magen encima del título">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s-ES_tradnl" smtClean="0"/>
              <a:t>Clic para editar título</a:t>
            </a:r>
            <a:endParaRPr/>
          </a:p>
        </p:txBody>
      </p:sp>
      <p:sp>
        <p:nvSpPr>
          <p:cNvPr id="3" name="Date Placeholder 2"/>
          <p:cNvSpPr>
            <a:spLocks noGrp="1"/>
          </p:cNvSpPr>
          <p:nvPr>
            <p:ph type="dt" sz="half" idx="10"/>
          </p:nvPr>
        </p:nvSpPr>
        <p:spPr/>
        <p:txBody>
          <a:bodyPr/>
          <a:lstStyle/>
          <a:p>
            <a:fld id="{C6253E60-5E5D-DA47-B228-AC3F0E20CB67}" type="datetime1">
              <a:rPr lang="es-ES" smtClean="0"/>
              <a:t>19/4/16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‹Nr.›</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_tradnl" smtClean="0"/>
              <a:t>Arrastre la imagen al marcador de posición o haga clic en el icono para agregar</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err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F89CDE1-820C-3647-86FA-FE82F326D820}" type="datetime1">
              <a:rPr lang="es-ES" smtClean="0"/>
              <a:t>19/4/16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‹Nr.›</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s-ES_tradnl" smtClean="0"/>
              <a:t>Clic para editar título</a:t>
            </a:r>
            <a:endParaRPr/>
          </a:p>
        </p:txBody>
      </p:sp>
      <p:sp>
        <p:nvSpPr>
          <p:cNvPr id="3" name="Vertical Text Placeholder 2"/>
          <p:cNvSpPr>
            <a:spLocks noGrp="1"/>
          </p:cNvSpPr>
          <p:nvPr>
            <p:ph type="body" orient="vert" idx="1"/>
          </p:nvPr>
        </p:nvSpPr>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4EEAFED1-74FA-3F48-ADD4-81B763C4DF84}" type="datetime1">
              <a:rPr lang="es-ES" smtClean="0"/>
              <a:t>19/4/16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‹Nr.›</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s-ES_tradnl" smtClean="0"/>
              <a:t>Clic para editar título</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CEB1920E-82F2-844E-BCB0-C14D891EED37}" type="datetime1">
              <a:rPr lang="es-ES" smtClean="0"/>
              <a:t>19/4/16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‹Nr.›</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s-ES_tradnl" smtClean="0"/>
              <a:t>Clic para editar título</a:t>
            </a:r>
            <a:endParaRPr/>
          </a:p>
        </p:txBody>
      </p:sp>
      <p:sp>
        <p:nvSpPr>
          <p:cNvPr id="3" name="Content Placeholder 2"/>
          <p:cNvSpPr>
            <a:spLocks noGrp="1"/>
          </p:cNvSpPr>
          <p:nvPr>
            <p:ph idx="1"/>
          </p:nvPr>
        </p:nvSpPr>
        <p:spPr/>
        <p:txBody>
          <a:bodyPr/>
          <a:lstStyle>
            <a:lvl5pPr>
              <a:defRPr/>
            </a:lvl5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10"/>
          </p:nvPr>
        </p:nvSpPr>
        <p:spPr/>
        <p:txBody>
          <a:bodyPr/>
          <a:lstStyle/>
          <a:p>
            <a:fld id="{579A5706-A004-B94F-A4F2-7D268138F9CA}" type="datetime1">
              <a:rPr lang="es-ES" smtClean="0"/>
              <a:t>19/4/16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371D3E-5A18-49EB-AD2A-429AF165759F}" type="slidenum">
              <a:rPr lang="en-US" smtClean="0"/>
              <a:t>‹Nr.›</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apositiva de título con imagen">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s-ES_tradnl" smtClean="0"/>
              <a:t>Clic para editar título</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11424601-9655-734A-B126-8047E8B3F652}" type="datetime1">
              <a:rPr lang="es-ES" smtClean="0"/>
              <a:t>19/4/16</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s-ES_tradnl" smtClean="0"/>
              <a:t>Arrastre la imagen al marcador de posición o haga clic en el icono para agregar</a:t>
            </a:r>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s-ES_tradnl" smtClean="0"/>
              <a:t>Clic para editar título</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B79CA9A5-1B37-B641-8B47-3EC1C50F6750}" type="datetime1">
              <a:rPr lang="es-ES" smtClean="0"/>
              <a:t>19/4/16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s-ES_tradnl" smtClean="0"/>
              <a:t>Clic para editar título</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Date Placeholder 4"/>
          <p:cNvSpPr>
            <a:spLocks noGrp="1"/>
          </p:cNvSpPr>
          <p:nvPr>
            <p:ph type="dt" sz="half" idx="10"/>
          </p:nvPr>
        </p:nvSpPr>
        <p:spPr/>
        <p:txBody>
          <a:bodyPr/>
          <a:lstStyle/>
          <a:p>
            <a:fld id="{DD8BAA2E-7F0C-F542-95DC-E4F6859FD9B1}" type="datetime1">
              <a:rPr lang="es-ES" smtClean="0"/>
              <a:t>19/4/16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371D3E-5A18-49EB-AD2A-429AF165759F}" type="slidenum">
              <a:rPr lang="en-US" smtClean="0"/>
              <a:t>‹Nr.›</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s-ES_tradnl" smtClean="0"/>
              <a:t>Clic para editar título</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7" name="Date Placeholder 6"/>
          <p:cNvSpPr>
            <a:spLocks noGrp="1"/>
          </p:cNvSpPr>
          <p:nvPr>
            <p:ph type="dt" sz="half" idx="10"/>
          </p:nvPr>
        </p:nvSpPr>
        <p:spPr/>
        <p:txBody>
          <a:bodyPr/>
          <a:lstStyle/>
          <a:p>
            <a:fld id="{8A3AB28F-3432-4648-9E2E-443DF5D851A4}" type="datetime1">
              <a:rPr lang="es-ES" smtClean="0"/>
              <a:t>19/4/16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371D3E-5A18-49EB-AD2A-429AF165759F}" type="slidenum">
              <a:rPr lang="en-US" smtClean="0"/>
              <a:t>‹Nr.›</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s-ES_tradnl" smtClean="0"/>
              <a:t>Clic para editar título</a:t>
            </a:r>
            <a:endParaRPr/>
          </a:p>
        </p:txBody>
      </p:sp>
      <p:sp>
        <p:nvSpPr>
          <p:cNvPr id="3" name="Date Placeholder 2"/>
          <p:cNvSpPr>
            <a:spLocks noGrp="1"/>
          </p:cNvSpPr>
          <p:nvPr>
            <p:ph type="dt" sz="half" idx="10"/>
          </p:nvPr>
        </p:nvSpPr>
        <p:spPr/>
        <p:txBody>
          <a:bodyPr/>
          <a:lstStyle/>
          <a:p>
            <a:fld id="{482FFBBC-E7D7-F945-8737-654BAD877FDB}" type="datetime1">
              <a:rPr lang="es-ES" smtClean="0"/>
              <a:t>19/4/16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371D3E-5A18-49EB-AD2A-429AF165759F}" type="slidenum">
              <a:rPr lang="en-US" smtClean="0"/>
              <a:t>‹Nr.›</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C666304C-4208-0E4B-9EDA-21615C16F3CC}" type="datetime1">
              <a:rPr lang="es-ES" smtClean="0"/>
              <a:t>19/4/16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371D3E-5A18-49EB-AD2A-429AF165759F}" type="slidenum">
              <a:rPr lang="en-US" smtClean="0"/>
              <a:t>‹Nr.›</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s-ES_tradnl" smtClean="0"/>
              <a:t>Clic para editar título</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Date Placeholder 4"/>
          <p:cNvSpPr>
            <a:spLocks noGrp="1"/>
          </p:cNvSpPr>
          <p:nvPr>
            <p:ph type="dt" sz="half" idx="10"/>
          </p:nvPr>
        </p:nvSpPr>
        <p:spPr>
          <a:xfrm>
            <a:off x="762000" y="6297706"/>
            <a:ext cx="1295400" cy="365125"/>
          </a:xfrm>
        </p:spPr>
        <p:txBody>
          <a:bodyPr/>
          <a:lstStyle/>
          <a:p>
            <a:fld id="{B8D2495D-6FFF-AB4A-B0FB-2ACA023DC24B}" type="datetime1">
              <a:rPr lang="es-ES" smtClean="0"/>
              <a:t>19/4/16</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19371D3E-5A18-49EB-AD2A-429AF165759F}" type="slidenum">
              <a:rPr lang="en-US" smtClean="0"/>
              <a:t>‹Nr.›</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s-ES_tradnl" smtClean="0"/>
              <a:t>Clic para editar título</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5B0CBECD-4403-784A-9211-9269E4EADACC}" type="datetime1">
              <a:rPr lang="es-ES" smtClean="0"/>
              <a:t>19/4/16</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19371D3E-5A18-49EB-AD2A-429AF165759F}"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hf hdr="0" ftr="0" dt="0"/>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2641601"/>
            <a:ext cx="7239000" cy="2741706"/>
          </a:xfrm>
        </p:spPr>
        <p:txBody>
          <a:bodyPr>
            <a:normAutofit/>
          </a:bodyPr>
          <a:lstStyle/>
          <a:p>
            <a:r>
              <a:rPr lang="es-ES" sz="3200" b="1" dirty="0" smtClean="0"/>
              <a:t>CUESTIONES PRÁCTICAS DE EJECUCIÓN LABORAL</a:t>
            </a:r>
            <a:br>
              <a:rPr lang="es-ES" sz="3200" b="1" dirty="0" smtClean="0"/>
            </a:br>
            <a:r>
              <a:rPr lang="es-ES" sz="2000" b="1" dirty="0" smtClean="0"/>
              <a:t>MAR SERNA</a:t>
            </a:r>
            <a:r>
              <a:rPr lang="es-ES" dirty="0" smtClean="0"/>
              <a:t/>
            </a:r>
            <a:br>
              <a:rPr lang="es-ES" dirty="0" smtClean="0"/>
            </a:br>
            <a:endParaRPr lang="es-ES" sz="2000" dirty="0"/>
          </a:p>
        </p:txBody>
      </p:sp>
      <p:sp>
        <p:nvSpPr>
          <p:cNvPr id="3" name="Subtítulo 2"/>
          <p:cNvSpPr>
            <a:spLocks noGrp="1"/>
          </p:cNvSpPr>
          <p:nvPr>
            <p:ph type="subTitle" idx="1"/>
          </p:nvPr>
        </p:nvSpPr>
        <p:spPr>
          <a:xfrm>
            <a:off x="1371600" y="5252721"/>
            <a:ext cx="5867400" cy="1330960"/>
          </a:xfrm>
        </p:spPr>
        <p:txBody>
          <a:bodyPr>
            <a:noAutofit/>
          </a:bodyPr>
          <a:lstStyle/>
          <a:p>
            <a:r>
              <a:rPr lang="es-ES" sz="2400" b="1" dirty="0" smtClean="0"/>
              <a:t>XIV ENCUENTRO </a:t>
            </a:r>
            <a:r>
              <a:rPr lang="es-ES" sz="2400" b="1" dirty="0" err="1" smtClean="0"/>
              <a:t>Dº</a:t>
            </a:r>
            <a:r>
              <a:rPr lang="es-ES" sz="2400" b="1" dirty="0" smtClean="0"/>
              <a:t> TRABAJO Y S. SOCIAL 2016 </a:t>
            </a:r>
            <a:endParaRPr lang="es-ES" sz="2400" b="1" dirty="0"/>
          </a:p>
        </p:txBody>
      </p:sp>
    </p:spTree>
    <p:extLst>
      <p:ext uri="{BB962C8B-B14F-4D97-AF65-F5344CB8AC3E}">
        <p14:creationId xmlns:p14="http://schemas.microsoft.com/office/powerpoint/2010/main" val="1263437735"/>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I. CONSIGNACIÓN PARA RECURRIR</a:t>
            </a:r>
          </a:p>
        </p:txBody>
      </p:sp>
      <p:sp>
        <p:nvSpPr>
          <p:cNvPr id="3" name="Marcador de contenido 2"/>
          <p:cNvSpPr>
            <a:spLocks noGrp="1"/>
          </p:cNvSpPr>
          <p:nvPr>
            <p:ph idx="1"/>
          </p:nvPr>
        </p:nvSpPr>
        <p:spPr>
          <a:ln>
            <a:solidFill>
              <a:srgbClr val="FF7F01"/>
            </a:solidFill>
          </a:ln>
        </p:spPr>
        <p:txBody>
          <a:bodyPr>
            <a:normAutofit fontScale="92500" lnSpcReduction="10000"/>
          </a:bodyPr>
          <a:lstStyle/>
          <a:p>
            <a:pPr marL="0" indent="0" algn="just">
              <a:buNone/>
            </a:pPr>
            <a:r>
              <a:rPr lang="es-ES" sz="1800" b="1" dirty="0">
                <a:solidFill>
                  <a:schemeClr val="accent1"/>
                </a:solidFill>
              </a:rPr>
              <a:t>7</a:t>
            </a:r>
            <a:r>
              <a:rPr lang="es-ES" sz="1800" b="1" dirty="0" smtClean="0">
                <a:solidFill>
                  <a:srgbClr val="FF7F01"/>
                </a:solidFill>
              </a:rPr>
              <a:t>. ¿QUÉ DESCUENTOS PROCEDEN CUANDO LA SENTENCIA DE SUPLICACIÓN DECLARA LA NULIDAD DEL DESPIDO?</a:t>
            </a:r>
          </a:p>
          <a:p>
            <a:pPr algn="just">
              <a:buFont typeface="Wingdings" charset="2"/>
              <a:buChar char="u"/>
            </a:pPr>
            <a:r>
              <a:rPr lang="es-ES" sz="1400" dirty="0" smtClean="0"/>
              <a:t>Procede el descuento de IRPF y de </a:t>
            </a:r>
            <a:r>
              <a:rPr lang="es-ES" sz="1400" dirty="0" err="1" smtClean="0"/>
              <a:t>S.Social</a:t>
            </a:r>
            <a:r>
              <a:rPr lang="es-ES" sz="1400" dirty="0" smtClean="0"/>
              <a:t> de los Salarios de Tramitación objeto de condena</a:t>
            </a:r>
          </a:p>
          <a:p>
            <a:pPr marL="0" indent="0" algn="just">
              <a:buNone/>
            </a:pPr>
            <a:r>
              <a:rPr lang="es-ES" sz="1800" b="1" dirty="0" smtClean="0">
                <a:solidFill>
                  <a:schemeClr val="accent1"/>
                </a:solidFill>
              </a:rPr>
              <a:t>8. </a:t>
            </a:r>
            <a:r>
              <a:rPr lang="es-ES" sz="1800" b="1" dirty="0" smtClean="0">
                <a:solidFill>
                  <a:srgbClr val="FF7F01"/>
                </a:solidFill>
              </a:rPr>
              <a:t>¿EXISTE OBLIGACIÓN EMPRESARIAL DE DEVOLVER LAS PRESTACIONES DE DESEMPLEO POR CUENTA DE TRABAJADOR? ART. 209.5  LGSS</a:t>
            </a:r>
          </a:p>
          <a:p>
            <a:pPr algn="just">
              <a:buFont typeface="Wingdings" charset="2"/>
              <a:buChar char="§"/>
            </a:pPr>
            <a:r>
              <a:rPr lang="es-ES" sz="1700" b="1" dirty="0" smtClean="0"/>
              <a:t>TS STA 27-3-2013 RCUD 1837/2012, 18-5-2011 R 3815/2010, 14-2-12 R 765/2011 </a:t>
            </a:r>
          </a:p>
          <a:p>
            <a:pPr lvl="1" algn="just">
              <a:buFont typeface="Wingdings" charset="2"/>
              <a:buChar char="§"/>
            </a:pPr>
            <a:r>
              <a:rPr lang="es-ES_tradnl" sz="1200" b="1" dirty="0"/>
              <a:t>1) el trabajador </a:t>
            </a:r>
            <a:r>
              <a:rPr lang="es-ES_tradnl" sz="1200" b="1" dirty="0" smtClean="0"/>
              <a:t>está </a:t>
            </a:r>
            <a:r>
              <a:rPr lang="es-ES_tradnl" sz="1200" b="1" dirty="0"/>
              <a:t>obligado a comunicar la nueva situación al SPEE para su regularización; </a:t>
            </a:r>
            <a:endParaRPr lang="es-ES_tradnl" sz="1200" b="1" dirty="0" smtClean="0"/>
          </a:p>
          <a:p>
            <a:pPr lvl="1" algn="just">
              <a:buFont typeface="Wingdings" charset="2"/>
              <a:buChar char="§"/>
            </a:pPr>
            <a:r>
              <a:rPr lang="es-ES_tradnl" sz="1200" b="1" dirty="0" smtClean="0"/>
              <a:t>2</a:t>
            </a:r>
            <a:r>
              <a:rPr lang="es-ES_tradnl" sz="1200" b="1" dirty="0"/>
              <a:t>) la devolución de las prestaciones de desempleo a cargo del trabajador procede respecto </a:t>
            </a:r>
            <a:r>
              <a:rPr lang="es-ES_tradnl" sz="1200" b="1" dirty="0" smtClean="0"/>
              <a:t>coincidentes </a:t>
            </a:r>
            <a:r>
              <a:rPr lang="es-ES_tradnl" sz="1200" b="1" dirty="0"/>
              <a:t>con los períodos cubiertos por salarios de tramitación</a:t>
            </a:r>
            <a:r>
              <a:rPr lang="es-ES_tradnl" sz="1200" b="1" dirty="0" smtClean="0"/>
              <a:t>;</a:t>
            </a:r>
          </a:p>
          <a:p>
            <a:pPr lvl="1" algn="just">
              <a:buFont typeface="Wingdings" charset="2"/>
              <a:buChar char="§"/>
            </a:pPr>
            <a:r>
              <a:rPr lang="es-ES_tradnl" sz="1200" b="1" dirty="0" smtClean="0"/>
              <a:t>3</a:t>
            </a:r>
            <a:r>
              <a:rPr lang="es-ES_tradnl" sz="1200" b="1" dirty="0"/>
              <a:t>) n</a:t>
            </a:r>
            <a:r>
              <a:rPr lang="es-ES_tradnl" sz="1200" b="1" dirty="0" smtClean="0"/>
              <a:t>o es la </a:t>
            </a:r>
            <a:r>
              <a:rPr lang="es-ES_tradnl" sz="1200" b="1" dirty="0"/>
              <a:t>prestación </a:t>
            </a:r>
            <a:r>
              <a:rPr lang="es-ES_tradnl" sz="1200" b="1" dirty="0" smtClean="0"/>
              <a:t> </a:t>
            </a:r>
            <a:r>
              <a:rPr lang="es-ES_tradnl" sz="1200" b="1" dirty="0"/>
              <a:t>indebida cuando no se han percibido tales salarios ni con cargo a la empresa, por insolvencia, ni con cargo al Fondo de Garantía Salarial; </a:t>
            </a:r>
            <a:r>
              <a:rPr lang="es-ES_tradnl" sz="1200" b="1" dirty="0" smtClean="0"/>
              <a:t>y</a:t>
            </a:r>
          </a:p>
          <a:p>
            <a:pPr lvl="1" algn="just">
              <a:buFont typeface="Wingdings" charset="2"/>
              <a:buChar char="§"/>
            </a:pPr>
            <a:r>
              <a:rPr lang="es-ES_tradnl" sz="1200" b="1" dirty="0" smtClean="0"/>
              <a:t>4</a:t>
            </a:r>
            <a:r>
              <a:rPr lang="es-ES_tradnl" sz="1200" b="1" dirty="0"/>
              <a:t>) </a:t>
            </a:r>
            <a:r>
              <a:rPr lang="es-ES_tradnl" sz="1200" b="1" dirty="0" smtClean="0"/>
              <a:t>el </a:t>
            </a:r>
            <a:r>
              <a:rPr lang="es-ES_tradnl" sz="1200" b="1" dirty="0"/>
              <a:t>SPEE ha de recuperar lo abonado en concepto de prestaciones de desempleo indebidas ex post facto a través de la </a:t>
            </a:r>
            <a:r>
              <a:rPr lang="es-ES_tradnl" sz="1200" b="1" u="sng" dirty="0"/>
              <a:t>obligación legal de la empresa de ingresar tales prestaciones descontándolas de los salarios</a:t>
            </a:r>
            <a:r>
              <a:rPr lang="es-ES_tradnl" sz="1200" b="1" dirty="0"/>
              <a:t>, de forma que únicamente en el supuesto de que aquéllas superen el importe de éstos se impondrá al trabajador la obligación de devolver las diferencias.</a:t>
            </a:r>
            <a:endParaRPr lang="es-ES" sz="1200" b="1" dirty="0" smtClean="0"/>
          </a:p>
          <a:p>
            <a:pPr marL="0" indent="0" algn="just">
              <a:buNone/>
            </a:pPr>
            <a:endParaRPr lang="es-ES" sz="1800" b="1" dirty="0"/>
          </a:p>
          <a:p>
            <a:pPr marL="0" indent="0" algn="just">
              <a:buNone/>
            </a:pPr>
            <a:endParaRPr lang="es-ES" sz="1800" b="1" dirty="0"/>
          </a:p>
          <a:p>
            <a:pPr algn="just"/>
            <a:endParaRPr lang="es-ES" sz="1400" dirty="0" smtClean="0"/>
          </a:p>
          <a:p>
            <a:pPr marL="1035050" lvl="3" indent="0" algn="just">
              <a:buNone/>
            </a:pPr>
            <a:endParaRPr lang="es-ES" b="1" dirty="0" smtClean="0"/>
          </a:p>
        </p:txBody>
      </p:sp>
      <p:sp>
        <p:nvSpPr>
          <p:cNvPr id="4" name="CuadroTexto 3"/>
          <p:cNvSpPr txBox="1"/>
          <p:nvPr/>
        </p:nvSpPr>
        <p:spPr>
          <a:xfrm>
            <a:off x="9218258" y="2355557"/>
            <a:ext cx="184666" cy="369332"/>
          </a:xfrm>
          <a:prstGeom prst="rect">
            <a:avLst/>
          </a:prstGeom>
          <a:noFill/>
        </p:spPr>
        <p:txBody>
          <a:bodyPr wrap="none" rtlCol="0">
            <a:spAutoFit/>
          </a:bodyPr>
          <a:lstStyle/>
          <a:p>
            <a:endParaRPr lang="es-ES" dirty="0"/>
          </a:p>
        </p:txBody>
      </p:sp>
      <p:sp>
        <p:nvSpPr>
          <p:cNvPr id="5" name="Marcador de número de diapositiva 4"/>
          <p:cNvSpPr>
            <a:spLocks noGrp="1"/>
          </p:cNvSpPr>
          <p:nvPr>
            <p:ph type="sldNum" sz="quarter" idx="12"/>
          </p:nvPr>
        </p:nvSpPr>
        <p:spPr/>
        <p:txBody>
          <a:bodyPr/>
          <a:lstStyle/>
          <a:p>
            <a:fld id="{19371D3E-5A18-49EB-AD2A-429AF165759F}" type="slidenum">
              <a:rPr lang="en-US" smtClean="0"/>
              <a:t>11</a:t>
            </a:fld>
            <a:endParaRPr lang="en-US"/>
          </a:p>
        </p:txBody>
      </p:sp>
    </p:spTree>
    <p:extLst>
      <p:ext uri="{BB962C8B-B14F-4D97-AF65-F5344CB8AC3E}">
        <p14:creationId xmlns:p14="http://schemas.microsoft.com/office/powerpoint/2010/main" val="320247884"/>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ln>
            <a:noFill/>
          </a:ln>
        </p:spPr>
        <p:txBody>
          <a:bodyPr>
            <a:normAutofit fontScale="90000"/>
          </a:bodyPr>
          <a:lstStyle/>
          <a:p>
            <a:r>
              <a:rPr lang="es-ES" b="1" dirty="0"/>
              <a:t>II. INTERESES : MORA Y PROCESALES</a:t>
            </a:r>
            <a:endParaRPr lang="es-ES" dirty="0"/>
          </a:p>
        </p:txBody>
      </p:sp>
      <p:sp>
        <p:nvSpPr>
          <p:cNvPr id="3" name="Marcador de contenido 2"/>
          <p:cNvSpPr>
            <a:spLocks noGrp="1"/>
          </p:cNvSpPr>
          <p:nvPr>
            <p:ph idx="1"/>
          </p:nvPr>
        </p:nvSpPr>
        <p:spPr>
          <a:ln>
            <a:solidFill>
              <a:schemeClr val="accent6"/>
            </a:solidFill>
          </a:ln>
        </p:spPr>
        <p:txBody>
          <a:bodyPr>
            <a:normAutofit/>
          </a:bodyPr>
          <a:lstStyle/>
          <a:p>
            <a:pPr marL="342900" lvl="1" indent="-342900">
              <a:spcBef>
                <a:spcPts val="2000"/>
              </a:spcBef>
            </a:pPr>
            <a:r>
              <a:rPr lang="es-ES" sz="3200" b="1" dirty="0" smtClean="0"/>
              <a:t>TIPOLOGÍA DE INTERESES: </a:t>
            </a:r>
          </a:p>
          <a:p>
            <a:pPr marL="806450" lvl="2" indent="-457200">
              <a:spcBef>
                <a:spcPts val="2000"/>
              </a:spcBef>
              <a:buFont typeface="Wingdings" charset="2"/>
              <a:buChar char="§"/>
            </a:pPr>
            <a:r>
              <a:rPr lang="es-ES" sz="2900" b="1" dirty="0" smtClean="0"/>
              <a:t>INTERESES POR MORA DE SALARIOS  (</a:t>
            </a:r>
            <a:r>
              <a:rPr lang="es-ES" sz="2900" b="1" dirty="0"/>
              <a:t>ET. Art.29.3</a:t>
            </a:r>
            <a:r>
              <a:rPr lang="es-ES" sz="2900" b="1" dirty="0" smtClean="0"/>
              <a:t>),</a:t>
            </a:r>
          </a:p>
          <a:p>
            <a:pPr marL="806450" lvl="2" indent="-457200">
              <a:spcBef>
                <a:spcPts val="2000"/>
              </a:spcBef>
              <a:buFont typeface="Wingdings" charset="2"/>
              <a:buChar char="§"/>
            </a:pPr>
            <a:r>
              <a:rPr lang="es-ES" sz="2900" b="1" dirty="0" smtClean="0"/>
              <a:t> INTERESES POR MORA OTROS DEVENGOS  (C.C </a:t>
            </a:r>
            <a:r>
              <a:rPr lang="es-ES" sz="2900" b="1" dirty="0"/>
              <a:t>arts. 1101-1108</a:t>
            </a:r>
            <a:r>
              <a:rPr lang="es-ES" sz="2900" b="1" dirty="0" smtClean="0"/>
              <a:t>)</a:t>
            </a:r>
          </a:p>
          <a:p>
            <a:pPr marL="806450" lvl="2" indent="-457200">
              <a:spcBef>
                <a:spcPts val="2000"/>
              </a:spcBef>
              <a:buFont typeface="Wingdings" charset="2"/>
              <a:buChar char="§"/>
            </a:pPr>
            <a:r>
              <a:rPr lang="es-ES" sz="2900" b="1" dirty="0"/>
              <a:t>INTERESES PROCESALES </a:t>
            </a:r>
            <a:r>
              <a:rPr lang="es-ES" sz="2900" b="1" dirty="0" smtClean="0"/>
              <a:t> (</a:t>
            </a:r>
            <a:r>
              <a:rPr lang="es-ES" sz="2900" b="1" dirty="0"/>
              <a:t>LEC art. 576)</a:t>
            </a:r>
          </a:p>
          <a:p>
            <a:pPr marL="349250" lvl="1" indent="0">
              <a:buNone/>
            </a:pPr>
            <a:endParaRPr lang="es-ES" dirty="0" smtClean="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12</a:t>
            </a:fld>
            <a:endParaRPr lang="en-US"/>
          </a:p>
        </p:txBody>
      </p:sp>
    </p:spTree>
    <p:extLst>
      <p:ext uri="{BB962C8B-B14F-4D97-AF65-F5344CB8AC3E}">
        <p14:creationId xmlns:p14="http://schemas.microsoft.com/office/powerpoint/2010/main" val="59613478"/>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ln>
            <a:noFill/>
          </a:ln>
        </p:spPr>
        <p:txBody>
          <a:bodyPr>
            <a:normAutofit/>
          </a:bodyPr>
          <a:lstStyle/>
          <a:p>
            <a:r>
              <a:rPr lang="es-ES" b="1" dirty="0"/>
              <a:t>II. INTERESES : MORA </a:t>
            </a:r>
            <a:r>
              <a:rPr lang="es-ES" b="1" dirty="0" smtClean="0"/>
              <a:t>(29.3 ET)</a:t>
            </a:r>
            <a:endParaRPr lang="es-ES" dirty="0"/>
          </a:p>
        </p:txBody>
      </p:sp>
      <p:sp>
        <p:nvSpPr>
          <p:cNvPr id="3" name="Marcador de contenido 2"/>
          <p:cNvSpPr>
            <a:spLocks noGrp="1"/>
          </p:cNvSpPr>
          <p:nvPr>
            <p:ph idx="1"/>
          </p:nvPr>
        </p:nvSpPr>
        <p:spPr>
          <a:ln>
            <a:solidFill>
              <a:schemeClr val="accent6"/>
            </a:solidFill>
          </a:ln>
        </p:spPr>
        <p:txBody>
          <a:bodyPr>
            <a:normAutofit fontScale="70000" lnSpcReduction="20000"/>
          </a:bodyPr>
          <a:lstStyle/>
          <a:p>
            <a:pPr marL="457200" lvl="1" indent="-457200">
              <a:spcBef>
                <a:spcPts val="2000"/>
              </a:spcBef>
              <a:buFont typeface="Wingdings" charset="2"/>
              <a:buChar char="Ø"/>
            </a:pPr>
            <a:r>
              <a:rPr lang="es-ES" sz="3200" b="1" dirty="0" smtClean="0"/>
              <a:t> </a:t>
            </a:r>
            <a:r>
              <a:rPr lang="es-ES" sz="2900" b="1" dirty="0" smtClean="0"/>
              <a:t>INTERESES POR MORA DE SALARIOS  E.T. </a:t>
            </a:r>
          </a:p>
          <a:p>
            <a:pPr marL="342900" lvl="1" indent="-342900">
              <a:spcBef>
                <a:spcPts val="2000"/>
              </a:spcBef>
              <a:buFont typeface="Wingdings" charset="2"/>
              <a:buChar char="§"/>
            </a:pPr>
            <a:r>
              <a:rPr lang="es-ES" sz="1900" b="1" dirty="0" smtClean="0"/>
              <a:t>Art</a:t>
            </a:r>
            <a:r>
              <a:rPr lang="es-ES" sz="1900" b="1" dirty="0"/>
              <a:t>.</a:t>
            </a:r>
            <a:r>
              <a:rPr lang="es-ES" sz="1900" b="1" dirty="0" smtClean="0"/>
              <a:t>29.3 </a:t>
            </a:r>
            <a:r>
              <a:rPr lang="es-ES" sz="1900" b="1" dirty="0"/>
              <a:t>El interés por mora en el pago del salario será el 10 por 100 de lo </a:t>
            </a:r>
            <a:r>
              <a:rPr lang="es-ES" sz="1900" b="1" dirty="0" smtClean="0"/>
              <a:t>adeudado</a:t>
            </a:r>
            <a:endParaRPr lang="es-ES" sz="2900" b="1" dirty="0" smtClean="0"/>
          </a:p>
          <a:p>
            <a:pPr lvl="2">
              <a:buFont typeface="Wingdings" charset="2"/>
              <a:buChar char="ü"/>
            </a:pPr>
            <a:r>
              <a:rPr lang="es-ES" dirty="0" smtClean="0"/>
              <a:t>Carácter </a:t>
            </a:r>
            <a:r>
              <a:rPr lang="es-ES" dirty="0"/>
              <a:t>indemnizatorio,  de los daños y perjuicios causados </a:t>
            </a:r>
          </a:p>
          <a:p>
            <a:pPr lvl="2">
              <a:buFont typeface="Wingdings" charset="2"/>
              <a:buChar char="ü"/>
            </a:pPr>
            <a:r>
              <a:rPr lang="es-ES" dirty="0"/>
              <a:t>Se aplican sobre los conceptos de carácter salarial</a:t>
            </a:r>
          </a:p>
          <a:p>
            <a:pPr lvl="2">
              <a:buFont typeface="Wingdings" charset="2"/>
              <a:buChar char="ü"/>
            </a:pPr>
            <a:r>
              <a:rPr lang="es-ES" dirty="0" smtClean="0"/>
              <a:t>10% Anual. Proporcionales </a:t>
            </a:r>
            <a:r>
              <a:rPr lang="es-ES" dirty="0"/>
              <a:t>al tiempo de demora </a:t>
            </a:r>
          </a:p>
          <a:p>
            <a:pPr lvl="2">
              <a:buFont typeface="Wingdings" charset="2"/>
              <a:buChar char="ü"/>
            </a:pPr>
            <a:r>
              <a:rPr lang="es-ES" dirty="0"/>
              <a:t>Cantidades exigibles, vencidas y </a:t>
            </a:r>
            <a:r>
              <a:rPr lang="es-ES" dirty="0" smtClean="0"/>
              <a:t>líquidas, y se  aplican aunque la cantidad sea controvertida y se reconozca una cantidad inferior</a:t>
            </a:r>
          </a:p>
          <a:p>
            <a:pPr>
              <a:buFont typeface="Wingdings" charset="2"/>
              <a:buChar char="§"/>
            </a:pPr>
            <a:r>
              <a:rPr lang="es-ES" b="1" dirty="0" smtClean="0"/>
              <a:t>JURISPRUDENCIA</a:t>
            </a:r>
          </a:p>
          <a:p>
            <a:pPr lvl="1">
              <a:buFont typeface="Wingdings" charset="2"/>
              <a:buChar char="§"/>
            </a:pPr>
            <a:r>
              <a:rPr lang="es-ES" b="1" dirty="0" smtClean="0"/>
              <a:t>TS. 29-6-12 RCUD 3739/2011, cita TC Sentencia 206/1993, 22-6</a:t>
            </a:r>
          </a:p>
          <a:p>
            <a:pPr lvl="1">
              <a:buFont typeface="Wingdings" charset="2"/>
              <a:buChar char="§"/>
            </a:pPr>
            <a:r>
              <a:rPr lang="es-ES" b="1" dirty="0" smtClean="0"/>
              <a:t>TS. 17-6-14 RCUD 1315/2013, cita STS 1ª 19-2-2004 </a:t>
            </a:r>
            <a:r>
              <a:rPr lang="es-ES" b="1" dirty="0" err="1" smtClean="0"/>
              <a:t>Rec</a:t>
            </a:r>
            <a:r>
              <a:rPr lang="es-ES" b="1" dirty="0" smtClean="0"/>
              <a:t> 941/1998</a:t>
            </a:r>
          </a:p>
          <a:p>
            <a:pPr lvl="1">
              <a:buFont typeface="Wingdings" charset="2"/>
              <a:buChar char="§"/>
            </a:pPr>
            <a:r>
              <a:rPr lang="es-ES" b="1" dirty="0" smtClean="0"/>
              <a:t>TS. 14-11-14 RCUD 2977/2013</a:t>
            </a:r>
          </a:p>
          <a:p>
            <a:pPr lvl="1">
              <a:buFont typeface="Wingdings" charset="2"/>
              <a:buChar char="§"/>
            </a:pPr>
            <a:r>
              <a:rPr lang="es-ES" b="1" dirty="0" smtClean="0"/>
              <a:t>TS. 24-2-15 RCUD 547/2014 F.J. 3º</a:t>
            </a:r>
          </a:p>
          <a:p>
            <a:pPr marL="349250" lvl="2" indent="0">
              <a:spcBef>
                <a:spcPts val="2000"/>
              </a:spcBef>
              <a:buNone/>
            </a:pPr>
            <a:r>
              <a:rPr lang="es-ES" sz="2900" b="1" dirty="0" smtClean="0"/>
              <a:t> </a:t>
            </a:r>
            <a:endParaRPr lang="es-ES" dirty="0" smtClean="0"/>
          </a:p>
        </p:txBody>
      </p:sp>
      <p:sp>
        <p:nvSpPr>
          <p:cNvPr id="5" name="Marcador de número de diapositiva 4"/>
          <p:cNvSpPr>
            <a:spLocks noGrp="1"/>
          </p:cNvSpPr>
          <p:nvPr>
            <p:ph type="sldNum" sz="quarter" idx="12"/>
          </p:nvPr>
        </p:nvSpPr>
        <p:spPr/>
        <p:txBody>
          <a:bodyPr/>
          <a:lstStyle/>
          <a:p>
            <a:fld id="{19371D3E-5A18-49EB-AD2A-429AF165759F}" type="slidenum">
              <a:rPr lang="en-US" smtClean="0"/>
              <a:t>13</a:t>
            </a:fld>
            <a:endParaRPr lang="en-US"/>
          </a:p>
        </p:txBody>
      </p:sp>
    </p:spTree>
    <p:extLst>
      <p:ext uri="{BB962C8B-B14F-4D97-AF65-F5344CB8AC3E}">
        <p14:creationId xmlns:p14="http://schemas.microsoft.com/office/powerpoint/2010/main" val="1532496679"/>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ln>
            <a:noFill/>
          </a:ln>
        </p:spPr>
        <p:txBody>
          <a:bodyPr>
            <a:normAutofit/>
          </a:bodyPr>
          <a:lstStyle/>
          <a:p>
            <a:r>
              <a:rPr lang="es-ES" b="1" dirty="0"/>
              <a:t>II. INTERESES : MORA </a:t>
            </a:r>
            <a:r>
              <a:rPr lang="es-ES" b="1" dirty="0" smtClean="0"/>
              <a:t>29.3 ET</a:t>
            </a:r>
            <a:endParaRPr lang="es-ES" dirty="0"/>
          </a:p>
        </p:txBody>
      </p:sp>
      <p:sp>
        <p:nvSpPr>
          <p:cNvPr id="3" name="Marcador de contenido 2"/>
          <p:cNvSpPr>
            <a:spLocks noGrp="1"/>
          </p:cNvSpPr>
          <p:nvPr>
            <p:ph idx="1"/>
          </p:nvPr>
        </p:nvSpPr>
        <p:spPr>
          <a:ln>
            <a:solidFill>
              <a:schemeClr val="accent6"/>
            </a:solidFill>
          </a:ln>
        </p:spPr>
        <p:txBody>
          <a:bodyPr>
            <a:normAutofit lnSpcReduction="10000"/>
          </a:bodyPr>
          <a:lstStyle/>
          <a:p>
            <a:pPr marL="0" lvl="1" indent="0">
              <a:spcBef>
                <a:spcPts val="2000"/>
              </a:spcBef>
              <a:buNone/>
            </a:pPr>
            <a:r>
              <a:rPr lang="es-ES" sz="2400" b="1" dirty="0" smtClean="0"/>
              <a:t> </a:t>
            </a:r>
            <a:r>
              <a:rPr lang="es-ES" sz="2400" b="1" dirty="0" smtClean="0">
                <a:solidFill>
                  <a:srgbClr val="FF7F01"/>
                </a:solidFill>
              </a:rPr>
              <a:t>9</a:t>
            </a:r>
            <a:r>
              <a:rPr lang="es-ES" sz="2400" b="1" dirty="0" smtClean="0"/>
              <a:t>. </a:t>
            </a:r>
            <a:r>
              <a:rPr lang="es-ES" b="1" dirty="0" smtClean="0">
                <a:solidFill>
                  <a:srgbClr val="FF7F01"/>
                </a:solidFill>
              </a:rPr>
              <a:t>¿ PUEDEN RECLAMARSE SI NO HAY CONDENA EXPRESA EN SENTENCIA?</a:t>
            </a:r>
          </a:p>
          <a:p>
            <a:pPr marL="806450" lvl="2" indent="-457200">
              <a:spcBef>
                <a:spcPts val="2000"/>
              </a:spcBef>
              <a:buFont typeface="Wingdings" charset="2"/>
              <a:buChar char="Ø"/>
            </a:pPr>
            <a:r>
              <a:rPr lang="es-ES" sz="1400" b="1" dirty="0" smtClean="0"/>
              <a:t>Requiere petición demanda de la parte interesada, no es </a:t>
            </a:r>
            <a:r>
              <a:rPr lang="es-ES" sz="1400" b="1" dirty="0" err="1" smtClean="0"/>
              <a:t>ope</a:t>
            </a:r>
            <a:r>
              <a:rPr lang="es-ES" sz="1400" b="1" dirty="0" smtClean="0"/>
              <a:t> </a:t>
            </a:r>
            <a:r>
              <a:rPr lang="es-ES" sz="1400" b="1" dirty="0" err="1" smtClean="0"/>
              <a:t>legis</a:t>
            </a:r>
            <a:endParaRPr lang="es-ES" sz="1400" b="1" dirty="0" smtClean="0"/>
          </a:p>
          <a:p>
            <a:pPr marL="806450" lvl="2" indent="-457200">
              <a:spcBef>
                <a:spcPts val="2000"/>
              </a:spcBef>
              <a:buFont typeface="Wingdings" charset="2"/>
              <a:buChar char="Ø"/>
            </a:pPr>
            <a:r>
              <a:rPr lang="es-ES" sz="1400" b="1" dirty="0" smtClean="0"/>
              <a:t>Si se peticionaron y no reconocieron: recurso aclaración</a:t>
            </a:r>
          </a:p>
          <a:p>
            <a:pPr marL="0" lvl="1" indent="0" algn="just">
              <a:spcBef>
                <a:spcPts val="2000"/>
              </a:spcBef>
              <a:buNone/>
            </a:pPr>
            <a:r>
              <a:rPr lang="es-ES" sz="2400" b="1" dirty="0" smtClean="0">
                <a:solidFill>
                  <a:srgbClr val="FF7F01"/>
                </a:solidFill>
              </a:rPr>
              <a:t>10. </a:t>
            </a:r>
            <a:r>
              <a:rPr lang="es-ES" b="1" dirty="0" smtClean="0">
                <a:solidFill>
                  <a:srgbClr val="FF7F01"/>
                </a:solidFill>
              </a:rPr>
              <a:t>¿CU</a:t>
            </a:r>
            <a:r>
              <a:rPr lang="is-IS" b="1" dirty="0" smtClean="0">
                <a:solidFill>
                  <a:srgbClr val="FF7F01"/>
                </a:solidFill>
              </a:rPr>
              <a:t>Á</a:t>
            </a:r>
            <a:r>
              <a:rPr lang="es-ES" b="1" dirty="0" smtClean="0">
                <a:solidFill>
                  <a:srgbClr val="FF7F01"/>
                </a:solidFill>
              </a:rPr>
              <a:t>L ES EL DIA INICIAL Y FINAL DE DEVENGO CUANDO NO SE CONCRETA POR LA SENTENCIA?</a:t>
            </a:r>
          </a:p>
          <a:p>
            <a:pPr marL="692150" lvl="2" indent="-342900">
              <a:spcBef>
                <a:spcPts val="2000"/>
              </a:spcBef>
              <a:buFont typeface="Wingdings" charset="2"/>
              <a:buChar char="Ø"/>
            </a:pPr>
            <a:r>
              <a:rPr lang="es-ES" sz="1400" b="1" dirty="0" smtClean="0"/>
              <a:t>T.S STA 9-2-1990, Nº 1096/1990</a:t>
            </a:r>
          </a:p>
          <a:p>
            <a:pPr marL="1028700" lvl="3" indent="-342900">
              <a:spcBef>
                <a:spcPts val="2000"/>
              </a:spcBef>
              <a:buFont typeface="Arial"/>
              <a:buChar char="•"/>
            </a:pPr>
            <a:r>
              <a:rPr lang="es-ES" sz="1400" b="1" dirty="0" smtClean="0"/>
              <a:t>Día inicial: la fecha de devengo y , en su caso, obligación de abono</a:t>
            </a:r>
          </a:p>
          <a:p>
            <a:pPr marL="1028700" lvl="3" indent="-342900">
              <a:spcBef>
                <a:spcPts val="2000"/>
              </a:spcBef>
              <a:buFont typeface="Arial"/>
              <a:buChar char="•"/>
            </a:pPr>
            <a:r>
              <a:rPr lang="es-ES" sz="1400" b="1" dirty="0" smtClean="0"/>
              <a:t>Día final: fecha de la sentencia, pues a partir de ella devengan intereses procesales</a:t>
            </a:r>
          </a:p>
          <a:p>
            <a:pPr marL="692150" lvl="2" indent="-342900">
              <a:spcBef>
                <a:spcPts val="2000"/>
              </a:spcBef>
              <a:buFont typeface="Arial"/>
              <a:buChar char="•"/>
            </a:pPr>
            <a:endParaRPr lang="es-ES" sz="2200" b="1"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14</a:t>
            </a:fld>
            <a:endParaRPr lang="en-US"/>
          </a:p>
        </p:txBody>
      </p:sp>
    </p:spTree>
    <p:extLst>
      <p:ext uri="{BB962C8B-B14F-4D97-AF65-F5344CB8AC3E}">
        <p14:creationId xmlns:p14="http://schemas.microsoft.com/office/powerpoint/2010/main" val="3464340033"/>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ln>
            <a:noFill/>
          </a:ln>
        </p:spPr>
        <p:txBody>
          <a:bodyPr>
            <a:normAutofit/>
          </a:bodyPr>
          <a:lstStyle/>
          <a:p>
            <a:r>
              <a:rPr lang="es-ES" b="1" dirty="0"/>
              <a:t>II. INTERESES : MORA </a:t>
            </a:r>
            <a:r>
              <a:rPr lang="es-ES" b="1" dirty="0" smtClean="0"/>
              <a:t>(29.3 ET)</a:t>
            </a:r>
            <a:endParaRPr lang="es-ES" dirty="0"/>
          </a:p>
        </p:txBody>
      </p:sp>
      <p:sp>
        <p:nvSpPr>
          <p:cNvPr id="3" name="Marcador de contenido 2"/>
          <p:cNvSpPr>
            <a:spLocks noGrp="1"/>
          </p:cNvSpPr>
          <p:nvPr>
            <p:ph idx="1"/>
          </p:nvPr>
        </p:nvSpPr>
        <p:spPr>
          <a:ln>
            <a:solidFill>
              <a:schemeClr val="accent6"/>
            </a:solidFill>
          </a:ln>
        </p:spPr>
        <p:txBody>
          <a:bodyPr>
            <a:normAutofit fontScale="32500" lnSpcReduction="20000"/>
          </a:bodyPr>
          <a:lstStyle/>
          <a:p>
            <a:pPr marL="0" lvl="1" indent="0" algn="just">
              <a:spcBef>
                <a:spcPts val="2000"/>
              </a:spcBef>
              <a:buNone/>
            </a:pPr>
            <a:r>
              <a:rPr lang="es-ES" sz="6200" b="1" dirty="0" smtClean="0">
                <a:solidFill>
                  <a:srgbClr val="FF7F01"/>
                </a:solidFill>
              </a:rPr>
              <a:t>11. </a:t>
            </a:r>
            <a:r>
              <a:rPr lang="es-ES" sz="6200" b="1" dirty="0" smtClean="0">
                <a:solidFill>
                  <a:schemeClr val="accent1"/>
                </a:solidFill>
              </a:rPr>
              <a:t>SI NO SE CUANTIFICARON EN SENTENCIA ¿ SE DEBE HACER ANTES DE SOLICITAR LA EJECUCIÓN Ó SE DEBE DEJAR PARA MOMENTO POSTERIOR AL AUTO QUE DESPACHA EJECUCIÓN?</a:t>
            </a:r>
          </a:p>
          <a:p>
            <a:pPr marL="342900" lvl="1" indent="-342900" algn="just">
              <a:spcBef>
                <a:spcPts val="2000"/>
              </a:spcBef>
              <a:buFont typeface="Wingdings" charset="2"/>
              <a:buChar char="Ø"/>
            </a:pPr>
            <a:r>
              <a:rPr lang="es-ES" sz="3700" b="1" dirty="0" err="1" smtClean="0"/>
              <a:t>ArtS.</a:t>
            </a:r>
            <a:r>
              <a:rPr lang="es-ES" sz="3700" b="1" dirty="0" smtClean="0"/>
              <a:t> 87 .4 y 99 LRJS exigen  la cuantificación de los mismos en sentencia, no pudiéndose dejar su determinación para el trámite de ejecución de sentencia</a:t>
            </a:r>
          </a:p>
          <a:p>
            <a:pPr marL="342900" lvl="1" indent="-342900" algn="just">
              <a:spcBef>
                <a:spcPts val="2000"/>
              </a:spcBef>
              <a:buFont typeface="Wingdings" charset="2"/>
              <a:buChar char="Ø"/>
            </a:pPr>
            <a:r>
              <a:rPr lang="es-ES" sz="3700" b="1" dirty="0" smtClean="0"/>
              <a:t>Reconocidos en el título, forman parte del principal y se han de cuantificar en el momento de solicitud de la ejecución , sin que quepa cuantificación  posterior</a:t>
            </a:r>
          </a:p>
          <a:p>
            <a:pPr marL="342900" lvl="1" indent="-342900" algn="just">
              <a:spcBef>
                <a:spcPts val="2000"/>
              </a:spcBef>
              <a:buFont typeface="Wingdings" charset="2"/>
              <a:buChar char="Ø"/>
            </a:pPr>
            <a:r>
              <a:rPr lang="es-ES" sz="3700" b="1" dirty="0" smtClean="0"/>
              <a:t>LRJS. Art. 239 .2 b) exige que “tratándose de ejecuciones dinerarias, se expresará la cantidad líquida reclamada como principal, así como la que se estime como intereses de demora (procesales) y costas conforme el artículo 251. </a:t>
            </a:r>
          </a:p>
          <a:p>
            <a:pPr marL="0" lvl="1" indent="0">
              <a:spcBef>
                <a:spcPts val="2000"/>
              </a:spcBef>
              <a:buNone/>
            </a:pPr>
            <a:r>
              <a:rPr lang="es-ES" sz="5500" b="1" dirty="0" smtClean="0">
                <a:solidFill>
                  <a:srgbClr val="FF7F01"/>
                </a:solidFill>
              </a:rPr>
              <a:t>12.. ¿ DEVENGARÍAN INTERESES PROCESALES LOS INTERESES MORATORIOS?</a:t>
            </a:r>
          </a:p>
          <a:p>
            <a:pPr marL="285750" lvl="1" indent="-285750">
              <a:spcBef>
                <a:spcPts val="2000"/>
              </a:spcBef>
              <a:buFont typeface="Wingdings" charset="2"/>
              <a:buChar char="Ø"/>
            </a:pPr>
            <a:r>
              <a:rPr lang="es-ES" sz="3700" b="1" dirty="0" smtClean="0"/>
              <a:t>T.S. 9-2-1990 “La cantidad reconocida en sentencia devengará los intereses procesales desde la fecha de la sentencia por imperativo del artículo 576 de la LEC</a:t>
            </a:r>
          </a:p>
        </p:txBody>
      </p:sp>
      <p:sp>
        <p:nvSpPr>
          <p:cNvPr id="5" name="Marcador de número de diapositiva 4"/>
          <p:cNvSpPr>
            <a:spLocks noGrp="1"/>
          </p:cNvSpPr>
          <p:nvPr>
            <p:ph type="sldNum" sz="quarter" idx="12"/>
          </p:nvPr>
        </p:nvSpPr>
        <p:spPr/>
        <p:txBody>
          <a:bodyPr/>
          <a:lstStyle/>
          <a:p>
            <a:fld id="{19371D3E-5A18-49EB-AD2A-429AF165759F}" type="slidenum">
              <a:rPr lang="en-US" smtClean="0"/>
              <a:t>15</a:t>
            </a:fld>
            <a:endParaRPr lang="en-US"/>
          </a:p>
        </p:txBody>
      </p:sp>
    </p:spTree>
    <p:extLst>
      <p:ext uri="{BB962C8B-B14F-4D97-AF65-F5344CB8AC3E}">
        <p14:creationId xmlns:p14="http://schemas.microsoft.com/office/powerpoint/2010/main" val="946933545"/>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II. </a:t>
            </a:r>
            <a:r>
              <a:rPr lang="es-ES" b="1" dirty="0" smtClean="0"/>
              <a:t>INTERESES MORA C.C. Art. 1108</a:t>
            </a:r>
            <a:endParaRPr lang="es-ES" dirty="0"/>
          </a:p>
        </p:txBody>
      </p:sp>
      <p:sp>
        <p:nvSpPr>
          <p:cNvPr id="3" name="Marcador de contenido 2"/>
          <p:cNvSpPr>
            <a:spLocks noGrp="1"/>
          </p:cNvSpPr>
          <p:nvPr>
            <p:ph idx="1"/>
          </p:nvPr>
        </p:nvSpPr>
        <p:spPr>
          <a:ln>
            <a:solidFill>
              <a:srgbClr val="9D09D1"/>
            </a:solidFill>
          </a:ln>
        </p:spPr>
        <p:txBody>
          <a:bodyPr>
            <a:normAutofit/>
          </a:bodyPr>
          <a:lstStyle/>
          <a:p>
            <a:r>
              <a:rPr lang="es-ES" dirty="0" smtClean="0"/>
              <a:t>Naturaleza indemnizatoria</a:t>
            </a:r>
          </a:p>
          <a:p>
            <a:r>
              <a:rPr lang="es-ES" dirty="0" smtClean="0"/>
              <a:t>Aplicable a </a:t>
            </a:r>
            <a:r>
              <a:rPr lang="es-ES" b="1" dirty="0" smtClean="0"/>
              <a:t>conceptos no salariales </a:t>
            </a:r>
            <a:r>
              <a:rPr lang="es-ES" dirty="0" smtClean="0"/>
              <a:t>(indemnizaciones, daños y perjuicios por AATT, dietas, mejoras voluntarias de la </a:t>
            </a:r>
            <a:r>
              <a:rPr lang="es-ES" dirty="0" err="1" smtClean="0"/>
              <a:t>S.Social</a:t>
            </a:r>
            <a:r>
              <a:rPr lang="es-ES" dirty="0" smtClean="0"/>
              <a:t>) </a:t>
            </a:r>
          </a:p>
          <a:p>
            <a:r>
              <a:rPr lang="es-ES" b="1" dirty="0"/>
              <a:t>Interés legal </a:t>
            </a:r>
            <a:r>
              <a:rPr lang="es-ES" dirty="0"/>
              <a:t>del dinero, se aplica desde la </a:t>
            </a:r>
            <a:r>
              <a:rPr lang="es-ES" b="1" dirty="0"/>
              <a:t>fecha de la reclamación </a:t>
            </a:r>
            <a:r>
              <a:rPr lang="es-ES" b="1" dirty="0" smtClean="0"/>
              <a:t>judicial</a:t>
            </a:r>
          </a:p>
          <a:p>
            <a:r>
              <a:rPr lang="es-ES" dirty="0" smtClean="0"/>
              <a:t> </a:t>
            </a:r>
            <a:r>
              <a:rPr lang="es-ES" b="1" dirty="0" smtClean="0"/>
              <a:t>TS 17-6-14 RCUD 1315/2013, con cita de STS Sala 1ª </a:t>
            </a:r>
            <a:r>
              <a:rPr lang="es-ES" dirty="0" smtClean="0"/>
              <a:t> </a:t>
            </a:r>
            <a:r>
              <a:rPr lang="es-ES" b="1" dirty="0" smtClean="0"/>
              <a:t>19-2-04</a:t>
            </a:r>
            <a:r>
              <a:rPr lang="es-ES" dirty="0" smtClean="0"/>
              <a:t>, Rec. 941/98</a:t>
            </a:r>
            <a:endParaRPr lang="es-ES"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16</a:t>
            </a:fld>
            <a:endParaRPr lang="en-US"/>
          </a:p>
        </p:txBody>
      </p:sp>
    </p:spTree>
    <p:extLst>
      <p:ext uri="{BB962C8B-B14F-4D97-AF65-F5344CB8AC3E}">
        <p14:creationId xmlns:p14="http://schemas.microsoft.com/office/powerpoint/2010/main" val="3736546693"/>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a:t>II. </a:t>
            </a:r>
            <a:r>
              <a:rPr lang="es-ES" b="1" dirty="0" smtClean="0"/>
              <a:t>INTERESES PROCESALES:  LEC ART.576</a:t>
            </a:r>
            <a:endParaRPr lang="es-ES" dirty="0"/>
          </a:p>
        </p:txBody>
      </p:sp>
      <p:sp>
        <p:nvSpPr>
          <p:cNvPr id="3" name="Marcador de contenido 2"/>
          <p:cNvSpPr>
            <a:spLocks noGrp="1"/>
          </p:cNvSpPr>
          <p:nvPr>
            <p:ph idx="1"/>
          </p:nvPr>
        </p:nvSpPr>
        <p:spPr>
          <a:ln>
            <a:solidFill>
              <a:srgbClr val="9D09D1"/>
            </a:solidFill>
          </a:ln>
        </p:spPr>
        <p:txBody>
          <a:bodyPr>
            <a:normAutofit fontScale="92500"/>
          </a:bodyPr>
          <a:lstStyle/>
          <a:p>
            <a:r>
              <a:rPr lang="es-ES" dirty="0" smtClean="0"/>
              <a:t>Naturaleza </a:t>
            </a:r>
            <a:r>
              <a:rPr lang="es-ES" b="1" dirty="0" smtClean="0"/>
              <a:t>indemnizatoria</a:t>
            </a:r>
            <a:r>
              <a:rPr lang="es-ES" dirty="0" smtClean="0"/>
              <a:t> resarcitoria de los daños y perjuicios derivados de la demora (</a:t>
            </a:r>
            <a:r>
              <a:rPr lang="es-ES" b="1" dirty="0" smtClean="0"/>
              <a:t>TS S 11-2-1997 RCUD 3099/96 FJ3º</a:t>
            </a:r>
            <a:r>
              <a:rPr lang="es-ES" dirty="0" smtClean="0"/>
              <a:t>)</a:t>
            </a:r>
          </a:p>
          <a:p>
            <a:r>
              <a:rPr lang="es-ES" dirty="0" smtClean="0"/>
              <a:t>Se devengan </a:t>
            </a:r>
            <a:r>
              <a:rPr lang="es-ES" b="1" dirty="0" smtClean="0"/>
              <a:t>sin necesidad de previa solicitud </a:t>
            </a:r>
            <a:r>
              <a:rPr lang="es-ES" dirty="0" smtClean="0"/>
              <a:t>de la parte ni de expresa condena a su pago en el titulo (</a:t>
            </a:r>
            <a:r>
              <a:rPr lang="es-ES" b="1" dirty="0" smtClean="0"/>
              <a:t>TS 1ª 15-12-11 y TS 6-11-93</a:t>
            </a:r>
            <a:r>
              <a:rPr lang="es-ES" dirty="0" smtClean="0"/>
              <a:t>)</a:t>
            </a:r>
          </a:p>
          <a:p>
            <a:r>
              <a:rPr lang="es-ES" b="1" dirty="0" smtClean="0"/>
              <a:t>Se aplican desde la fecha que fuere dictada en 1ª instancia toda sentencia o resolución que condene al pago de cantidad de dinero líquida</a:t>
            </a:r>
            <a:endParaRPr lang="es-ES" b="1" dirty="0"/>
          </a:p>
          <a:p>
            <a:r>
              <a:rPr lang="es-ES" b="1" dirty="0" smtClean="0"/>
              <a:t>Interés </a:t>
            </a:r>
            <a:r>
              <a:rPr lang="es-ES" b="1" dirty="0"/>
              <a:t>legal </a:t>
            </a:r>
            <a:r>
              <a:rPr lang="es-ES" b="1" dirty="0" smtClean="0"/>
              <a:t>más dos puntos ( LEC 576.1 LRJS arts.239 b),  251.1, 269.1)</a:t>
            </a:r>
          </a:p>
        </p:txBody>
      </p:sp>
      <p:sp>
        <p:nvSpPr>
          <p:cNvPr id="4" name="Marcador de número de diapositiva 3"/>
          <p:cNvSpPr>
            <a:spLocks noGrp="1"/>
          </p:cNvSpPr>
          <p:nvPr>
            <p:ph type="sldNum" sz="quarter" idx="12"/>
          </p:nvPr>
        </p:nvSpPr>
        <p:spPr/>
        <p:txBody>
          <a:bodyPr/>
          <a:lstStyle/>
          <a:p>
            <a:fld id="{19371D3E-5A18-49EB-AD2A-429AF165759F}" type="slidenum">
              <a:rPr lang="en-US" smtClean="0"/>
              <a:t>17</a:t>
            </a:fld>
            <a:endParaRPr lang="en-US"/>
          </a:p>
        </p:txBody>
      </p:sp>
    </p:spTree>
    <p:extLst>
      <p:ext uri="{BB962C8B-B14F-4D97-AF65-F5344CB8AC3E}">
        <p14:creationId xmlns:p14="http://schemas.microsoft.com/office/powerpoint/2010/main" val="1531514348"/>
      </p:ext>
    </p:extLst>
  </p:cSld>
  <p:clrMapOvr>
    <a:masterClrMapping/>
  </p:clrMapOvr>
  <p:transition xmlns:p14="http://schemas.microsoft.com/office/powerpoint/2010/main" spd="slow">
    <p:cove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a:t>II. </a:t>
            </a:r>
            <a:r>
              <a:rPr lang="es-ES" b="1" dirty="0" smtClean="0"/>
              <a:t>INTERESES PROCESALES:  LEC ART.576</a:t>
            </a:r>
            <a:endParaRPr lang="es-ES" dirty="0"/>
          </a:p>
        </p:txBody>
      </p:sp>
      <p:sp>
        <p:nvSpPr>
          <p:cNvPr id="3" name="Marcador de contenido 2"/>
          <p:cNvSpPr>
            <a:spLocks noGrp="1"/>
          </p:cNvSpPr>
          <p:nvPr>
            <p:ph idx="1"/>
          </p:nvPr>
        </p:nvSpPr>
        <p:spPr>
          <a:ln>
            <a:solidFill>
              <a:srgbClr val="9D09D1"/>
            </a:solidFill>
          </a:ln>
        </p:spPr>
        <p:txBody>
          <a:bodyPr>
            <a:normAutofit fontScale="92500" lnSpcReduction="10000"/>
          </a:bodyPr>
          <a:lstStyle/>
          <a:p>
            <a:pPr marL="0" indent="0">
              <a:buNone/>
            </a:pPr>
            <a:r>
              <a:rPr lang="es-ES" b="1" dirty="0" smtClean="0">
                <a:solidFill>
                  <a:srgbClr val="FF7F01"/>
                </a:solidFill>
              </a:rPr>
              <a:t>13. ¿DEBEN PAGARSE INTERESES ANTES DEL DESPACHO DE EJECUCIÓN PARA ENTENDERSE CUMPLIDA LA OBLIGACIÓN CONTENIDA EN EL TÍTULO?</a:t>
            </a:r>
          </a:p>
          <a:p>
            <a:pPr marL="0" indent="0">
              <a:buNone/>
            </a:pPr>
            <a:r>
              <a:rPr lang="es-ES" b="1" dirty="0" smtClean="0"/>
              <a:t>LRJS art. 239.3 : </a:t>
            </a:r>
            <a:r>
              <a:rPr lang="es-ES" dirty="0" smtClean="0"/>
              <a:t>si se cumpliera, dentro del </a:t>
            </a:r>
            <a:r>
              <a:rPr lang="es-ES" b="1" dirty="0" smtClean="0"/>
              <a:t>plazo de los 20 días </a:t>
            </a:r>
            <a:r>
              <a:rPr lang="es-ES" dirty="0" smtClean="0"/>
              <a:t>ss. a la fecha de la firmeza, en su integridad la obligación del titulo </a:t>
            </a:r>
            <a:r>
              <a:rPr lang="es-ES" b="1" dirty="0" smtClean="0"/>
              <a:t>más los intereses no se devengarán costas</a:t>
            </a:r>
          </a:p>
          <a:p>
            <a:pPr marL="0" indent="0" algn="just">
              <a:buNone/>
            </a:pPr>
            <a:r>
              <a:rPr lang="es-ES" b="1" dirty="0" smtClean="0">
                <a:solidFill>
                  <a:srgbClr val="FF7F01"/>
                </a:solidFill>
              </a:rPr>
              <a:t>14. ¿DEBE PRESENTAR LA PARTE  EJECUTANTE PROPUESTA DE LIQUIDACIÓN DE INTERESES?</a:t>
            </a:r>
          </a:p>
          <a:p>
            <a:pPr marL="0" indent="0" algn="just">
              <a:buNone/>
            </a:pPr>
            <a:r>
              <a:rPr lang="es-ES" dirty="0" smtClean="0"/>
              <a:t>No se requiere –a diferencia del trámite de la LEC- que la parte ejecutante efectúe una propuesta de liquidación de intereses, sino que </a:t>
            </a:r>
            <a:r>
              <a:rPr lang="es-ES" b="1" dirty="0" smtClean="0"/>
              <a:t>se practicarán de oficio por L.A.J (</a:t>
            </a:r>
            <a:r>
              <a:rPr lang="es-ES" b="1" dirty="0" err="1" smtClean="0"/>
              <a:t>arts</a:t>
            </a:r>
            <a:r>
              <a:rPr lang="es-ES" b="1" dirty="0" smtClean="0"/>
              <a:t> 269.1, 251.1 y 239. 2b) LRJS)</a:t>
            </a:r>
          </a:p>
        </p:txBody>
      </p:sp>
      <p:sp>
        <p:nvSpPr>
          <p:cNvPr id="4" name="Marcador de número de diapositiva 3"/>
          <p:cNvSpPr>
            <a:spLocks noGrp="1"/>
          </p:cNvSpPr>
          <p:nvPr>
            <p:ph type="sldNum" sz="quarter" idx="12"/>
          </p:nvPr>
        </p:nvSpPr>
        <p:spPr/>
        <p:txBody>
          <a:bodyPr/>
          <a:lstStyle/>
          <a:p>
            <a:fld id="{19371D3E-5A18-49EB-AD2A-429AF165759F}" type="slidenum">
              <a:rPr lang="en-US" smtClean="0"/>
              <a:t>18</a:t>
            </a:fld>
            <a:endParaRPr lang="en-US"/>
          </a:p>
        </p:txBody>
      </p:sp>
    </p:spTree>
    <p:extLst>
      <p:ext uri="{BB962C8B-B14F-4D97-AF65-F5344CB8AC3E}">
        <p14:creationId xmlns:p14="http://schemas.microsoft.com/office/powerpoint/2010/main" val="1002208161"/>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a:t>II. </a:t>
            </a:r>
            <a:r>
              <a:rPr lang="es-ES" b="1" dirty="0" smtClean="0"/>
              <a:t>INTERESES PROCESALES:  LEC ART.576</a:t>
            </a:r>
            <a:endParaRPr lang="es-ES" dirty="0"/>
          </a:p>
        </p:txBody>
      </p:sp>
      <p:sp>
        <p:nvSpPr>
          <p:cNvPr id="3" name="Marcador de contenido 2"/>
          <p:cNvSpPr>
            <a:spLocks noGrp="1"/>
          </p:cNvSpPr>
          <p:nvPr>
            <p:ph idx="1"/>
          </p:nvPr>
        </p:nvSpPr>
        <p:spPr>
          <a:ln>
            <a:solidFill>
              <a:srgbClr val="9D09D1"/>
            </a:solidFill>
          </a:ln>
        </p:spPr>
        <p:txBody>
          <a:bodyPr>
            <a:normAutofit lnSpcReduction="10000"/>
          </a:bodyPr>
          <a:lstStyle/>
          <a:p>
            <a:pPr marL="0" indent="0">
              <a:buNone/>
            </a:pPr>
            <a:r>
              <a:rPr lang="es-ES" b="1" dirty="0" smtClean="0">
                <a:solidFill>
                  <a:srgbClr val="FF7F01"/>
                </a:solidFill>
              </a:rPr>
              <a:t>15. ¿CÓMO SE TRAMITA Y RESUELVE EL INCIDENTE DE IMPUGNACIÓN DE INTERESES? ¿ SE REALIZARÍA POR LA LEC O TRÁMITE 238 LRJS)</a:t>
            </a:r>
          </a:p>
          <a:p>
            <a:pPr lvl="1" indent="-342900" algn="just">
              <a:buFont typeface="Wingdings" charset="2"/>
              <a:buChar char="§"/>
            </a:pPr>
            <a:r>
              <a:rPr lang="es-ES" b="1" dirty="0" smtClean="0"/>
              <a:t>LRJS art.269 1 y 2  :</a:t>
            </a:r>
            <a:r>
              <a:rPr lang="es-ES" dirty="0"/>
              <a:t>C</a:t>
            </a:r>
            <a:r>
              <a:rPr lang="es-ES" dirty="0" smtClean="0"/>
              <a:t>ubierto el principal el Secretario </a:t>
            </a:r>
            <a:r>
              <a:rPr lang="es-ES" b="1" dirty="0" smtClean="0"/>
              <a:t>practicará Diligencia de liquidación de los intereses devengados</a:t>
            </a:r>
            <a:r>
              <a:rPr lang="es-ES" dirty="0" smtClean="0"/>
              <a:t>. Podrá practicarse en la </a:t>
            </a:r>
            <a:r>
              <a:rPr lang="es-ES" b="1" dirty="0" smtClean="0"/>
              <a:t>misma Diligencia la tasación de costas </a:t>
            </a:r>
            <a:r>
              <a:rPr lang="es-ES" dirty="0" smtClean="0"/>
              <a:t>y si se impugnaran ambas operaciones su tramitación podrá acumularse</a:t>
            </a:r>
            <a:r>
              <a:rPr lang="es-ES" b="1" dirty="0" smtClean="0"/>
              <a:t> </a:t>
            </a:r>
          </a:p>
          <a:p>
            <a:pPr lvl="1" indent="-342900" algn="just">
              <a:buFont typeface="Wingdings" charset="2"/>
              <a:buChar char="§"/>
            </a:pPr>
            <a:r>
              <a:rPr lang="es-ES" b="1" dirty="0" smtClean="0"/>
              <a:t>No existe en la LEC </a:t>
            </a:r>
            <a:r>
              <a:rPr lang="es-ES" dirty="0" smtClean="0"/>
              <a:t>un procedimiento específico para fijación de intereses. </a:t>
            </a:r>
          </a:p>
          <a:p>
            <a:pPr lvl="1" algn="just">
              <a:buFont typeface="Wingdings" charset="2"/>
              <a:buChar char="§"/>
            </a:pPr>
            <a:r>
              <a:rPr lang="es-ES" b="1" dirty="0" smtClean="0"/>
              <a:t>El trámite del art. 238 LRJS no es preceptivo, </a:t>
            </a:r>
            <a:r>
              <a:rPr lang="es-ES" dirty="0" smtClean="0"/>
              <a:t>pero puede realizarse para resolver en comparecencia las cuestiones que se promuevan respecto de la liquidación de intereses</a:t>
            </a:r>
          </a:p>
          <a:p>
            <a:pPr marL="342900" lvl="1" indent="0" algn="just">
              <a:buNone/>
            </a:pPr>
            <a:endParaRPr lang="es-ES" dirty="0" smtClean="0"/>
          </a:p>
          <a:p>
            <a:pPr marL="0" indent="0" algn="just">
              <a:buNone/>
            </a:pPr>
            <a:endParaRPr lang="es-ES" dirty="0" smtClean="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19</a:t>
            </a:fld>
            <a:endParaRPr lang="en-US"/>
          </a:p>
        </p:txBody>
      </p:sp>
    </p:spTree>
    <p:extLst>
      <p:ext uri="{BB962C8B-B14F-4D97-AF65-F5344CB8AC3E}">
        <p14:creationId xmlns:p14="http://schemas.microsoft.com/office/powerpoint/2010/main" val="4062395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a:t>II. INTERESES PROCESALES:  LEC ART.576</a:t>
            </a:r>
            <a:endParaRPr lang="es-ES" dirty="0"/>
          </a:p>
        </p:txBody>
      </p:sp>
      <p:sp>
        <p:nvSpPr>
          <p:cNvPr id="3" name="Marcador de contenido 2"/>
          <p:cNvSpPr>
            <a:spLocks noGrp="1"/>
          </p:cNvSpPr>
          <p:nvPr>
            <p:ph idx="1"/>
          </p:nvPr>
        </p:nvSpPr>
        <p:spPr>
          <a:ln>
            <a:solidFill>
              <a:srgbClr val="9D09D1"/>
            </a:solidFill>
          </a:ln>
        </p:spPr>
        <p:txBody>
          <a:bodyPr>
            <a:normAutofit fontScale="55000" lnSpcReduction="20000"/>
          </a:bodyPr>
          <a:lstStyle/>
          <a:p>
            <a:pPr marL="0" indent="0" algn="just">
              <a:buNone/>
            </a:pPr>
            <a:r>
              <a:rPr lang="es-ES" sz="2900" b="1" dirty="0"/>
              <a:t>TRAMITACIÓN:</a:t>
            </a:r>
          </a:p>
          <a:p>
            <a:pPr marL="342900" lvl="1" indent="0" algn="just">
              <a:buNone/>
            </a:pPr>
            <a:r>
              <a:rPr lang="es-ES" sz="2900" dirty="0"/>
              <a:t>1º </a:t>
            </a:r>
            <a:r>
              <a:rPr lang="es-ES" sz="2900" b="1" dirty="0"/>
              <a:t>DILIGENCIA DE ORDENACIÓN </a:t>
            </a:r>
            <a:r>
              <a:rPr lang="es-ES" sz="2900" dirty="0"/>
              <a:t>del LAJ de liquidación de los intereses, traslado</a:t>
            </a:r>
          </a:p>
          <a:p>
            <a:pPr marL="342900" lvl="1" indent="0" algn="just">
              <a:buNone/>
            </a:pPr>
            <a:r>
              <a:rPr lang="es-ES" sz="2900" dirty="0"/>
              <a:t>2º. Recurrible en </a:t>
            </a:r>
            <a:r>
              <a:rPr lang="es-ES" sz="2900" b="1" dirty="0"/>
              <a:t>REPOSICIÓN</a:t>
            </a:r>
            <a:r>
              <a:rPr lang="es-ES" sz="2900" dirty="0"/>
              <a:t> que se resuelve mediante </a:t>
            </a:r>
            <a:r>
              <a:rPr lang="es-ES" sz="2900" b="1" dirty="0"/>
              <a:t>DECRETO</a:t>
            </a:r>
            <a:r>
              <a:rPr lang="es-ES" sz="2900" dirty="0"/>
              <a:t> frente al que cabe </a:t>
            </a:r>
            <a:r>
              <a:rPr lang="es-ES" sz="2900" b="1" dirty="0"/>
              <a:t>RECURSO DIRECTO DE REVISIÓN </a:t>
            </a:r>
            <a:r>
              <a:rPr lang="es-ES" sz="2900" dirty="0"/>
              <a:t>(art. 188.1 LRJS al poner fina al trámite de fijación de intereses). Resolución mediante </a:t>
            </a:r>
            <a:r>
              <a:rPr lang="es-ES" sz="2900" b="1" dirty="0"/>
              <a:t>AUTO </a:t>
            </a:r>
            <a:r>
              <a:rPr lang="es-ES" sz="2900" dirty="0"/>
              <a:t>que es recurrible en </a:t>
            </a:r>
            <a:r>
              <a:rPr lang="es-ES" sz="2900" b="1" dirty="0"/>
              <a:t>SUPLICACIÓN</a:t>
            </a:r>
            <a:r>
              <a:rPr lang="es-ES" sz="2900" dirty="0"/>
              <a:t> en función de la cuantía (Art. 191.4d) 3</a:t>
            </a:r>
            <a:r>
              <a:rPr lang="es-ES" sz="2900" dirty="0" smtClean="0"/>
              <a:t>) y, en su caso </a:t>
            </a:r>
            <a:r>
              <a:rPr lang="es-ES" sz="2900" b="1" dirty="0" smtClean="0"/>
              <a:t>en CASACIÓN. </a:t>
            </a:r>
          </a:p>
          <a:p>
            <a:pPr marL="342900" lvl="1" indent="0" algn="just">
              <a:buNone/>
            </a:pPr>
            <a:r>
              <a:rPr lang="es-ES" sz="2900" dirty="0" smtClean="0"/>
              <a:t>3º Si se hubiera practicado en la misma diligencia la TASACIÓN DE COSTAS (LEC 243 a 248) el trámite sería el mismo y al haberse acumulado, si procediera recurso de suplicación frente al Auto que resuelve los intereses, también procedería frente al Auto que resuelve conjuntamente la impugnación de costas e intereses</a:t>
            </a:r>
            <a:endParaRPr lang="es-ES" sz="2900" b="1" dirty="0" smtClean="0"/>
          </a:p>
          <a:p>
            <a:pPr marL="0" indent="0">
              <a:buNone/>
            </a:pPr>
            <a:r>
              <a:rPr lang="es-ES" sz="2900" b="1" dirty="0" smtClean="0"/>
              <a:t>JURISPRUDENCIA que avala esa tramitación:</a:t>
            </a:r>
          </a:p>
          <a:p>
            <a:pPr marL="342900" lvl="1" indent="0">
              <a:buNone/>
            </a:pPr>
            <a:r>
              <a:rPr lang="es-ES" sz="2700" b="1" dirty="0" smtClean="0"/>
              <a:t>TS Sta. 8-7- 2015 RCUD 2712/42 sobre intereses fijados por Diligencia de un Juzgado</a:t>
            </a:r>
          </a:p>
          <a:p>
            <a:pPr marL="342900" lvl="1" indent="0">
              <a:buNone/>
            </a:pPr>
            <a:r>
              <a:rPr lang="es-ES" sz="2700" b="1" dirty="0" smtClean="0"/>
              <a:t>TS Sta. 10-2-2013 RCUD 554/2013</a:t>
            </a:r>
          </a:p>
          <a:p>
            <a:pPr marL="342900" lvl="1" indent="0">
              <a:buNone/>
            </a:pPr>
            <a:r>
              <a:rPr lang="es-ES" sz="2700" b="1" dirty="0" smtClean="0"/>
              <a:t>TS Sta. 21-7-2009 RCUD 1767/2008)</a:t>
            </a:r>
          </a:p>
          <a:p>
            <a:pPr marL="0" indent="0">
              <a:buNone/>
            </a:pPr>
            <a:endParaRPr lang="es-ES"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20</a:t>
            </a:fld>
            <a:endParaRPr lang="en-US"/>
          </a:p>
        </p:txBody>
      </p:sp>
    </p:spTree>
    <p:extLst>
      <p:ext uri="{BB962C8B-B14F-4D97-AF65-F5344CB8AC3E}">
        <p14:creationId xmlns:p14="http://schemas.microsoft.com/office/powerpoint/2010/main" val="796702237"/>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CUESTIONES PLANTEADAS</a:t>
            </a:r>
            <a:endParaRPr lang="es-ES" dirty="0"/>
          </a:p>
        </p:txBody>
      </p:sp>
      <p:sp>
        <p:nvSpPr>
          <p:cNvPr id="3" name="Marcador de contenido 2"/>
          <p:cNvSpPr>
            <a:spLocks noGrp="1"/>
          </p:cNvSpPr>
          <p:nvPr>
            <p:ph idx="1"/>
          </p:nvPr>
        </p:nvSpPr>
        <p:spPr/>
        <p:txBody>
          <a:bodyPr/>
          <a:lstStyle/>
          <a:p>
            <a:r>
              <a:rPr lang="es-ES" b="1" dirty="0" smtClean="0"/>
              <a:t>I. CONSIGNACIÓN PARA RECURRIR </a:t>
            </a:r>
          </a:p>
          <a:p>
            <a:r>
              <a:rPr lang="es-ES" b="1" dirty="0" smtClean="0"/>
              <a:t>II. INTERESES : MORA Y PROCESALES</a:t>
            </a:r>
          </a:p>
          <a:p>
            <a:r>
              <a:rPr lang="es-ES" b="1" dirty="0" smtClean="0"/>
              <a:t>III. TASACIÓN DE COSTAS</a:t>
            </a:r>
          </a:p>
          <a:p>
            <a:r>
              <a:rPr lang="es-ES" b="1" dirty="0" smtClean="0"/>
              <a:t>IV. DESPIDO E INCIDENTE NO READMISIÓN</a:t>
            </a:r>
          </a:p>
          <a:p>
            <a:r>
              <a:rPr lang="es-ES" b="1" dirty="0" smtClean="0"/>
              <a:t>V. PRECONCURSO Y CONCURSO</a:t>
            </a:r>
          </a:p>
          <a:p>
            <a:r>
              <a:rPr lang="es-ES" b="1" dirty="0" smtClean="0"/>
              <a:t>VI. OTROS TEMAS: MSCT, APLAZAMIENTO, MEDIDAS CAUTELARES Y EMBARGOS</a:t>
            </a:r>
            <a:endParaRPr lang="es-ES" b="1"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3</a:t>
            </a:fld>
            <a:endParaRPr lang="en-US"/>
          </a:p>
        </p:txBody>
      </p:sp>
    </p:spTree>
    <p:extLst>
      <p:ext uri="{BB962C8B-B14F-4D97-AF65-F5344CB8AC3E}">
        <p14:creationId xmlns:p14="http://schemas.microsoft.com/office/powerpoint/2010/main" val="570406481"/>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81888" y="398249"/>
            <a:ext cx="7583488" cy="1143000"/>
          </a:xfrm>
        </p:spPr>
        <p:txBody>
          <a:bodyPr>
            <a:normAutofit fontScale="90000"/>
          </a:bodyPr>
          <a:lstStyle/>
          <a:p>
            <a:r>
              <a:rPr lang="es-ES" b="1" dirty="0"/>
              <a:t>II. INTERESES PROCESALES:  LEC ART.576</a:t>
            </a:r>
            <a:endParaRPr lang="es-ES" dirty="0"/>
          </a:p>
        </p:txBody>
      </p:sp>
      <p:sp>
        <p:nvSpPr>
          <p:cNvPr id="3" name="Marcador de contenido 2"/>
          <p:cNvSpPr>
            <a:spLocks noGrp="1"/>
          </p:cNvSpPr>
          <p:nvPr>
            <p:ph idx="1"/>
          </p:nvPr>
        </p:nvSpPr>
        <p:spPr>
          <a:xfrm>
            <a:off x="513556" y="1949824"/>
            <a:ext cx="8090152" cy="4007224"/>
          </a:xfrm>
          <a:ln>
            <a:solidFill>
              <a:srgbClr val="9D09D1"/>
            </a:solidFill>
          </a:ln>
        </p:spPr>
        <p:txBody>
          <a:bodyPr>
            <a:normAutofit/>
          </a:bodyPr>
          <a:lstStyle/>
          <a:p>
            <a:pPr marL="0" indent="0" algn="just">
              <a:buNone/>
            </a:pPr>
            <a:r>
              <a:rPr lang="es-ES" sz="2000" b="1" dirty="0" smtClean="0">
                <a:solidFill>
                  <a:schemeClr val="accent1"/>
                </a:solidFill>
              </a:rPr>
              <a:t>16. ¿CUÁL ES EL DIA INICIAL Y CUÁL EL DIA FINAL PARA SU CÁLCULO? ¿Y EN PAGOS PARCIALES?. SUPUESTOS EN FUNCIÓN DE LA SENTENCIA DICTADA EN SUPLICACIÓN</a:t>
            </a:r>
            <a:endParaRPr lang="es-ES" sz="1400" b="1" dirty="0" smtClean="0"/>
          </a:p>
          <a:p>
            <a:pPr marL="342900" lvl="1" indent="0" algn="just">
              <a:buNone/>
            </a:pPr>
            <a:r>
              <a:rPr lang="es-ES_tradnl" sz="1600" dirty="0"/>
              <a:t>“ La obligación de pagar los intereses procesales </a:t>
            </a:r>
            <a:r>
              <a:rPr lang="es-ES_tradnl" sz="1600" b="1" dirty="0"/>
              <a:t>nace en el momento de la sentencia firme, pero sus efectos se retrotraen al momento de dictarse la sentencia definitiva que condenó al pago y se extienden hasta el momento efectivo del pago.</a:t>
            </a:r>
            <a:r>
              <a:rPr lang="es-ES_tradnl" sz="1600" b="1" dirty="0" smtClean="0"/>
              <a:t>.</a:t>
            </a:r>
          </a:p>
          <a:p>
            <a:pPr marL="342900" lvl="1" indent="0" algn="just">
              <a:buNone/>
            </a:pPr>
            <a:endParaRPr lang="es-ES_tradnl" sz="1600" b="1" dirty="0"/>
          </a:p>
          <a:p>
            <a:pPr marL="342900" lvl="1" indent="0" algn="just">
              <a:buNone/>
            </a:pPr>
            <a:r>
              <a:rPr lang="es-ES_tradnl" sz="1600" b="1" dirty="0" smtClean="0"/>
              <a:t>”</a:t>
            </a:r>
            <a:r>
              <a:rPr lang="es-ES" sz="1400" b="1" dirty="0" smtClean="0"/>
              <a:t>DÍA INICIAL: FECHA DE LA RESOLUCIÓN DEFINITIVA DE INSTANCIA O DEL ACUERDO JUDICIAL O EXTRAJUDICIAL o la del momento en que la obligación fuese exigible</a:t>
            </a:r>
          </a:p>
          <a:p>
            <a:pPr marL="342900" lvl="1" indent="0" algn="just">
              <a:buNone/>
            </a:pPr>
            <a:r>
              <a:rPr lang="es-ES" sz="1400" b="1" dirty="0" smtClean="0"/>
              <a:t>DÍA FINAL: Es el momento del PAGO EFECTIVO de las cantidades fijadas y debe ser la fecha del INGRESO EN LA CUENTA DEL JUZGADO de la totalidad de su importe</a:t>
            </a:r>
          </a:p>
          <a:p>
            <a:pPr marL="342900" lvl="1" indent="0" algn="just">
              <a:buNone/>
            </a:pPr>
            <a:r>
              <a:rPr lang="es-ES" sz="1400" b="1" dirty="0" smtClean="0"/>
              <a:t>PAGOS PARCIALES: Se aplican los intereses sobre las cantidades abonadas hasta la fecha de su pago, y siguen devengando intereses el resto de las cantidades no abonadas.</a:t>
            </a:r>
          </a:p>
          <a:p>
            <a:pPr marL="0" indent="0" algn="just">
              <a:buNone/>
            </a:pPr>
            <a:endParaRPr lang="es-ES" sz="1400" b="1" dirty="0" smtClean="0"/>
          </a:p>
          <a:p>
            <a:pPr marL="514350" lvl="1" indent="-171450" algn="just">
              <a:buFont typeface="Wingdings" charset="2"/>
              <a:buChar char="ü"/>
            </a:pPr>
            <a:endParaRPr lang="es-ES" sz="1200" b="1" dirty="0" smtClean="0"/>
          </a:p>
          <a:p>
            <a:pPr marL="457200" indent="-457200">
              <a:buAutoNum type="arabicPeriod"/>
            </a:pPr>
            <a:endParaRPr lang="es-ES"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21</a:t>
            </a:fld>
            <a:endParaRPr lang="en-US"/>
          </a:p>
        </p:txBody>
      </p:sp>
    </p:spTree>
    <p:extLst>
      <p:ext uri="{BB962C8B-B14F-4D97-AF65-F5344CB8AC3E}">
        <p14:creationId xmlns:p14="http://schemas.microsoft.com/office/powerpoint/2010/main" val="1457764114"/>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a:t>II. INTERESES PROCESALES:  LEC ART.576</a:t>
            </a:r>
            <a:endParaRPr lang="es-ES" dirty="0"/>
          </a:p>
        </p:txBody>
      </p:sp>
      <p:sp>
        <p:nvSpPr>
          <p:cNvPr id="3" name="Marcador de contenido 2"/>
          <p:cNvSpPr>
            <a:spLocks noGrp="1"/>
          </p:cNvSpPr>
          <p:nvPr>
            <p:ph idx="1"/>
          </p:nvPr>
        </p:nvSpPr>
        <p:spPr>
          <a:xfrm>
            <a:off x="491640" y="1949824"/>
            <a:ext cx="8327160" cy="4007224"/>
          </a:xfrm>
          <a:ln>
            <a:solidFill>
              <a:srgbClr val="9D09D1"/>
            </a:solidFill>
          </a:ln>
        </p:spPr>
        <p:txBody>
          <a:bodyPr>
            <a:normAutofit fontScale="70000" lnSpcReduction="20000"/>
          </a:bodyPr>
          <a:lstStyle/>
          <a:p>
            <a:pPr marL="0" indent="0">
              <a:buNone/>
            </a:pPr>
            <a:r>
              <a:rPr lang="pt-BR" sz="3600" b="1" dirty="0"/>
              <a:t>EFECTOS DE LA SENTENCIA RECURSO DE SUPLICACIÓN O CASACIÓN STS 11-2-1997 RCUD 3099/96 FJ </a:t>
            </a:r>
            <a:r>
              <a:rPr lang="pt-BR" sz="3600" b="1" dirty="0" smtClean="0"/>
              <a:t>3º</a:t>
            </a:r>
            <a:endParaRPr lang="es-ES_tradnl" dirty="0"/>
          </a:p>
          <a:p>
            <a:pPr marL="342900" lvl="1" indent="0" algn="just">
              <a:buNone/>
            </a:pPr>
            <a:r>
              <a:rPr lang="es-ES_tradnl" dirty="0"/>
              <a:t>a</a:t>
            </a:r>
            <a:r>
              <a:rPr lang="es-ES_tradnl" dirty="0" smtClean="0"/>
              <a:t>)Recurso </a:t>
            </a:r>
            <a:r>
              <a:rPr lang="es-ES_tradnl" dirty="0"/>
              <a:t>desestimatorio y </a:t>
            </a:r>
            <a:r>
              <a:rPr lang="es-ES_tradnl" b="1" dirty="0"/>
              <a:t>confirmación de la sentencia </a:t>
            </a:r>
            <a:r>
              <a:rPr lang="es-ES_tradnl" dirty="0"/>
              <a:t>de instancia en la que hubo condena a una cantidad fija: se devengan desde la fecha en que se dictó hasta que sea pagada totalmente la cantidad objeto de condena</a:t>
            </a:r>
          </a:p>
          <a:p>
            <a:pPr marL="342900" lvl="1" indent="0" algn="just">
              <a:buNone/>
            </a:pPr>
            <a:r>
              <a:rPr lang="es-ES_tradnl" dirty="0"/>
              <a:t>b</a:t>
            </a:r>
            <a:r>
              <a:rPr lang="es-ES_tradnl" dirty="0" smtClean="0"/>
              <a:t>)Recurso </a:t>
            </a:r>
            <a:r>
              <a:rPr lang="es-ES_tradnl" dirty="0"/>
              <a:t>estimado: </a:t>
            </a:r>
            <a:r>
              <a:rPr lang="es-ES_tradnl" b="1" dirty="0"/>
              <a:t>absuelve</a:t>
            </a:r>
            <a:r>
              <a:rPr lang="es-ES_tradnl" dirty="0"/>
              <a:t> , aunque la de instancia hubiera condenado: </a:t>
            </a:r>
            <a:r>
              <a:rPr lang="es-ES_tradnl" b="1" dirty="0"/>
              <a:t>no se producen intereses</a:t>
            </a:r>
          </a:p>
          <a:p>
            <a:pPr marL="342900" lvl="1" indent="0" algn="just">
              <a:buNone/>
            </a:pPr>
            <a:r>
              <a:rPr lang="es-ES_tradnl" dirty="0"/>
              <a:t>c</a:t>
            </a:r>
            <a:r>
              <a:rPr lang="es-ES_tradnl" dirty="0" smtClean="0"/>
              <a:t>)Si </a:t>
            </a:r>
            <a:r>
              <a:rPr lang="es-ES_tradnl" dirty="0"/>
              <a:t>el </a:t>
            </a:r>
            <a:r>
              <a:rPr lang="es-ES_tradnl" b="1" dirty="0"/>
              <a:t>recurso estima cantidades no reconocidas en la instancia</a:t>
            </a:r>
            <a:r>
              <a:rPr lang="es-ES_tradnl" dirty="0"/>
              <a:t>: los intereses se devengan desde la fecha de </a:t>
            </a:r>
            <a:r>
              <a:rPr lang="es-ES_tradnl" b="1" dirty="0"/>
              <a:t>la segunda sentencia </a:t>
            </a:r>
            <a:r>
              <a:rPr lang="es-ES_tradnl" dirty="0"/>
              <a:t>(Ver STS I 12-3-1991)</a:t>
            </a:r>
          </a:p>
          <a:p>
            <a:pPr marL="342900" lvl="1" indent="0" algn="just">
              <a:buNone/>
            </a:pPr>
            <a:r>
              <a:rPr lang="es-ES_tradnl" dirty="0"/>
              <a:t>d</a:t>
            </a:r>
            <a:r>
              <a:rPr lang="es-ES_tradnl" dirty="0" smtClean="0"/>
              <a:t>)Cuando </a:t>
            </a:r>
            <a:r>
              <a:rPr lang="es-ES_tradnl" dirty="0"/>
              <a:t>la </a:t>
            </a:r>
            <a:r>
              <a:rPr lang="es-ES_tradnl" b="1" dirty="0"/>
              <a:t>segunda sentencia es revocatoria parcial e INCREMENTA </a:t>
            </a:r>
            <a:r>
              <a:rPr lang="es-ES_tradnl" dirty="0"/>
              <a:t>la cantidad líquida objeto de condena de la sentencia de instancia, </a:t>
            </a:r>
            <a:r>
              <a:rPr lang="es-ES_tradnl" b="1" dirty="0"/>
              <a:t>los intereses de esta diferencia </a:t>
            </a:r>
            <a:r>
              <a:rPr lang="es-ES_tradnl" dirty="0"/>
              <a:t>se devengarán desde la fecha de esta segunda sentencia (TS. </a:t>
            </a:r>
            <a:r>
              <a:rPr lang="es-ES_tradnl" dirty="0" err="1"/>
              <a:t>Fdo</a:t>
            </a:r>
            <a:r>
              <a:rPr lang="es-ES_tradnl" dirty="0"/>
              <a:t> Salinas)</a:t>
            </a:r>
          </a:p>
          <a:p>
            <a:pPr marL="342900" lvl="1" indent="0" algn="just">
              <a:buNone/>
            </a:pPr>
            <a:r>
              <a:rPr lang="es-ES_tradnl" dirty="0"/>
              <a:t>e</a:t>
            </a:r>
            <a:r>
              <a:rPr lang="es-ES_tradnl" dirty="0" smtClean="0"/>
              <a:t>)Si </a:t>
            </a:r>
            <a:r>
              <a:rPr lang="es-ES_tradnl" dirty="0"/>
              <a:t>la segunda sentencia </a:t>
            </a:r>
            <a:r>
              <a:rPr lang="es-ES_tradnl" b="1" dirty="0"/>
              <a:t>es revocatoria parcial pero REDUCE LA CANTIDAD LÍQUIDA </a:t>
            </a:r>
            <a:r>
              <a:rPr lang="es-ES_tradnl" dirty="0"/>
              <a:t>que fue reconocida en la primera , la fecha de devengo de los intereses es desde la primera sentencia, pero por la cantidad fijada en la segunda (TS </a:t>
            </a:r>
            <a:r>
              <a:rPr lang="es-ES_tradnl" dirty="0" err="1"/>
              <a:t>Fdo</a:t>
            </a:r>
            <a:r>
              <a:rPr lang="es-ES_tradnl" dirty="0"/>
              <a:t> Salinas)</a:t>
            </a:r>
          </a:p>
          <a:p>
            <a:pPr marL="342900" lvl="1" indent="0" algn="just">
              <a:buNone/>
            </a:pPr>
            <a:r>
              <a:rPr lang="es-ES_tradnl" dirty="0"/>
              <a:t>f</a:t>
            </a:r>
            <a:r>
              <a:rPr lang="es-ES_tradnl" dirty="0" smtClean="0"/>
              <a:t>)Si </a:t>
            </a:r>
            <a:r>
              <a:rPr lang="es-ES_tradnl" dirty="0"/>
              <a:t>es la sentencia  que resuelve el recurso </a:t>
            </a:r>
            <a:r>
              <a:rPr lang="es-ES_tradnl" b="1" dirty="0"/>
              <a:t>la que señala la cantidad líquida fija a abonar</a:t>
            </a:r>
            <a:r>
              <a:rPr lang="es-ES_tradnl" dirty="0"/>
              <a:t>, la fecha de inicio de los intereses de devengo es la de </a:t>
            </a:r>
            <a:r>
              <a:rPr lang="es-ES_tradnl" b="1" dirty="0"/>
              <a:t>la segunda sentencia </a:t>
            </a:r>
            <a:r>
              <a:rPr lang="es-ES_tradnl" dirty="0"/>
              <a:t>que determina la cantidad a abonar como principal (Ver STS I 30/11/1995</a:t>
            </a:r>
          </a:p>
          <a:p>
            <a:pPr marL="0" indent="0">
              <a:buNone/>
            </a:pPr>
            <a:endParaRPr lang="es-ES"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22</a:t>
            </a:fld>
            <a:endParaRPr lang="en-US"/>
          </a:p>
        </p:txBody>
      </p:sp>
    </p:spTree>
    <p:extLst>
      <p:ext uri="{BB962C8B-B14F-4D97-AF65-F5344CB8AC3E}">
        <p14:creationId xmlns:p14="http://schemas.microsoft.com/office/powerpoint/2010/main" val="1035789634"/>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a:t>II. INTERESES PROCESALES:  LEC ART.576</a:t>
            </a:r>
            <a:endParaRPr lang="es-ES" dirty="0"/>
          </a:p>
        </p:txBody>
      </p:sp>
      <p:sp>
        <p:nvSpPr>
          <p:cNvPr id="3" name="Marcador de contenido 2"/>
          <p:cNvSpPr>
            <a:spLocks noGrp="1"/>
          </p:cNvSpPr>
          <p:nvPr>
            <p:ph idx="1"/>
          </p:nvPr>
        </p:nvSpPr>
        <p:spPr>
          <a:xfrm>
            <a:off x="491640" y="1949824"/>
            <a:ext cx="8327160" cy="4007224"/>
          </a:xfrm>
          <a:ln>
            <a:solidFill>
              <a:srgbClr val="9D09D1"/>
            </a:solidFill>
          </a:ln>
        </p:spPr>
        <p:txBody>
          <a:bodyPr>
            <a:normAutofit fontScale="92500" lnSpcReduction="20000"/>
          </a:bodyPr>
          <a:lstStyle/>
          <a:p>
            <a:pPr marL="0" indent="0">
              <a:buNone/>
            </a:pPr>
            <a:r>
              <a:rPr lang="pt-BR" sz="2400" b="1" dirty="0" smtClean="0">
                <a:solidFill>
                  <a:srgbClr val="FF7F01"/>
                </a:solidFill>
              </a:rPr>
              <a:t>17. ¿CUÁNDO HAY CONDENA DE SALARIOS DE TRÁMITE, SE DEVENGAN INTERESES PROCESALES?</a:t>
            </a:r>
          </a:p>
          <a:p>
            <a:pPr marL="0" indent="0">
              <a:buNone/>
            </a:pPr>
            <a:r>
              <a:rPr lang="es-ES" sz="1800" b="1" dirty="0" smtClean="0"/>
              <a:t>L.R.J.S. ART281. 2 y ET art. 56.1. Todas las resoluciones judiciales de codena a pago de una cantidad devengan intereses</a:t>
            </a:r>
          </a:p>
          <a:p>
            <a:pPr marL="0" indent="0">
              <a:buNone/>
            </a:pPr>
            <a:r>
              <a:rPr lang="es-ES" sz="1800" b="1" dirty="0" smtClean="0"/>
              <a:t>¿DESDE CUÁNDO? TS. Sta. Sala </a:t>
            </a:r>
            <a:r>
              <a:rPr lang="es-ES" sz="1800" b="1" dirty="0" err="1" smtClean="0"/>
              <a:t>Gral</a:t>
            </a:r>
            <a:r>
              <a:rPr lang="es-ES" sz="1800" b="1" dirty="0" smtClean="0"/>
              <a:t> 21-7-2009 RCUD 1767/2008. Voto Particular</a:t>
            </a:r>
          </a:p>
          <a:p>
            <a:pPr marL="342900" lvl="1" indent="0">
              <a:buNone/>
            </a:pPr>
            <a:r>
              <a:rPr lang="es-ES" sz="1600" b="1" dirty="0" smtClean="0"/>
              <a:t>VOTO MAYORITARIO: </a:t>
            </a:r>
            <a:r>
              <a:rPr lang="es-ES_tradnl" sz="1600" b="1" dirty="0" smtClean="0"/>
              <a:t>los </a:t>
            </a:r>
            <a:r>
              <a:rPr lang="es-ES_tradnl" sz="1600" b="1" dirty="0"/>
              <a:t>SALARIOS DE TRAMITACIÓN </a:t>
            </a:r>
            <a:r>
              <a:rPr lang="es-ES_tradnl" sz="1600" b="1" dirty="0" smtClean="0"/>
              <a:t>desde </a:t>
            </a:r>
            <a:r>
              <a:rPr lang="es-ES_tradnl" sz="1600" b="1" dirty="0"/>
              <a:t>el DESPIDO HASTA LA SENTENCIA devengan intereses procesales desde la fecha de ésta. Los SALARIOS DE TRAMITACIÓN </a:t>
            </a:r>
            <a:r>
              <a:rPr lang="es-ES_tradnl" sz="1600" b="1" dirty="0" smtClean="0"/>
              <a:t>desde </a:t>
            </a:r>
            <a:r>
              <a:rPr lang="es-ES_tradnl" sz="1600" b="1" dirty="0"/>
              <a:t>LA SENTENCIA HASTA EL AUTO DE EXTINCIÓN devengan intereses desde este Auto</a:t>
            </a:r>
            <a:r>
              <a:rPr lang="es-ES_tradnl" sz="1600" b="1" dirty="0" smtClean="0"/>
              <a:t>. “</a:t>
            </a:r>
            <a:r>
              <a:rPr lang="es-ES" sz="1600" b="1" dirty="0" smtClean="0"/>
              <a:t>…</a:t>
            </a:r>
            <a:r>
              <a:rPr lang="es-ES_tradnl" sz="1600" b="1" dirty="0"/>
              <a:t>no se trata de una condena líquida, sino de una condena hipotética y de futuro que se limita a </a:t>
            </a:r>
            <a:r>
              <a:rPr lang="es-ES_tradnl" sz="1600" b="1" dirty="0" smtClean="0"/>
              <a:t>anticipar</a:t>
            </a:r>
            <a:r>
              <a:rPr lang="es-ES" sz="1600" b="1" dirty="0" smtClean="0"/>
              <a:t>…”</a:t>
            </a:r>
          </a:p>
          <a:p>
            <a:pPr marL="342900" lvl="1" indent="0">
              <a:buNone/>
            </a:pPr>
            <a:endParaRPr lang="es-ES" sz="1600" b="1" dirty="0" smtClean="0"/>
          </a:p>
          <a:p>
            <a:pPr marL="342900" lvl="1" indent="0">
              <a:buNone/>
            </a:pPr>
            <a:r>
              <a:rPr lang="es-ES" sz="1600" b="1" dirty="0" smtClean="0"/>
              <a:t>VOTO PARTICULAR: </a:t>
            </a:r>
            <a:r>
              <a:rPr lang="es-ES_tradnl" sz="1600" b="1" dirty="0"/>
              <a:t>“ejercitada de forma expresa o tácita la opción empresarial  el título </a:t>
            </a:r>
            <a:r>
              <a:rPr lang="es-ES_tradnl" sz="1600" b="1" dirty="0" smtClean="0"/>
              <a:t>ejecutivo</a:t>
            </a:r>
            <a:r>
              <a:rPr lang="es-ES" sz="1600" b="1" dirty="0" smtClean="0"/>
              <a:t>…</a:t>
            </a:r>
            <a:r>
              <a:rPr lang="es-ES_tradnl" sz="1600" b="1" dirty="0" smtClean="0"/>
              <a:t> </a:t>
            </a:r>
            <a:r>
              <a:rPr lang="es-ES_tradnl" sz="1600" b="1" dirty="0"/>
              <a:t>queda integrado por el contenido del fallo completado por la opción ejercitada….No se trata de una condena hipotética y de futuro ….sino que las cantidades </a:t>
            </a:r>
            <a:r>
              <a:rPr lang="es-ES_tradnl" sz="1600" b="1" dirty="0" smtClean="0"/>
              <a:t>deben </a:t>
            </a:r>
            <a:r>
              <a:rPr lang="es-ES_tradnl" sz="1600" b="1" dirty="0"/>
              <a:t>considerarse siempre como líquidas ya… </a:t>
            </a:r>
            <a:r>
              <a:rPr lang="es-ES_tradnl" sz="1600" b="1" dirty="0" smtClean="0"/>
              <a:t>el </a:t>
            </a:r>
            <a:r>
              <a:rPr lang="es-ES_tradnl" sz="1600" b="1" dirty="0"/>
              <a:t>quantum y  liquidación depende de una simple operación matemática</a:t>
            </a:r>
            <a:endParaRPr lang="es-ES" sz="1600" b="1" dirty="0" smtClean="0"/>
          </a:p>
          <a:p>
            <a:pPr marL="342900" lvl="1" indent="0">
              <a:buNone/>
            </a:pPr>
            <a:endParaRPr lang="es-ES" sz="1600" b="1" dirty="0" smtClean="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23</a:t>
            </a:fld>
            <a:endParaRPr lang="en-US"/>
          </a:p>
        </p:txBody>
      </p:sp>
    </p:spTree>
    <p:extLst>
      <p:ext uri="{BB962C8B-B14F-4D97-AF65-F5344CB8AC3E}">
        <p14:creationId xmlns:p14="http://schemas.microsoft.com/office/powerpoint/2010/main" val="3745496317"/>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b="1" dirty="0"/>
              <a:t>II. INTERESES PROCESALES:  LEC ART.576</a:t>
            </a:r>
            <a:endParaRPr lang="es-ES" dirty="0"/>
          </a:p>
        </p:txBody>
      </p:sp>
      <p:sp>
        <p:nvSpPr>
          <p:cNvPr id="3" name="Marcador de contenido 2"/>
          <p:cNvSpPr>
            <a:spLocks noGrp="1"/>
          </p:cNvSpPr>
          <p:nvPr>
            <p:ph idx="1"/>
          </p:nvPr>
        </p:nvSpPr>
        <p:spPr>
          <a:xfrm>
            <a:off x="491640" y="1949824"/>
            <a:ext cx="8327160" cy="4007224"/>
          </a:xfrm>
          <a:ln>
            <a:solidFill>
              <a:srgbClr val="9D09D1"/>
            </a:solidFill>
          </a:ln>
        </p:spPr>
        <p:txBody>
          <a:bodyPr>
            <a:normAutofit/>
          </a:bodyPr>
          <a:lstStyle/>
          <a:p>
            <a:pPr marL="0" indent="0">
              <a:buNone/>
            </a:pPr>
            <a:r>
              <a:rPr lang="pt-BR" sz="2400" b="1" dirty="0" smtClean="0">
                <a:solidFill>
                  <a:srgbClr val="FF7F01"/>
                </a:solidFill>
              </a:rPr>
              <a:t>18. ¿ESTOS INTERESES PROCESALES DEVENGARÍAN A SU VEZ INTERESES? ¿DESDE QUÉ FECHA?</a:t>
            </a:r>
          </a:p>
          <a:p>
            <a:pPr marL="0" indent="0">
              <a:buNone/>
            </a:pPr>
            <a:r>
              <a:rPr lang="es-ES" sz="1800" b="1" dirty="0" smtClean="0"/>
              <a:t>T.S. STA. 26-1-1998 RCUD 1776/1998  (F. SALINAS)</a:t>
            </a:r>
          </a:p>
          <a:p>
            <a:pPr marL="628650" lvl="1" indent="-285750" algn="just">
              <a:buFont typeface="Wingdings" charset="2"/>
              <a:buChar char="ü"/>
            </a:pPr>
            <a:r>
              <a:rPr lang="es-ES" sz="1600" b="1" dirty="0" smtClean="0"/>
              <a:t>No es un supuesto de anatocismo del CC 1.109, sino de impago de una obligación dineraria, líquida y vencida que conlleva la responsabilidad de reparar el daño causado (TS 3ª 15-2-1997, recurso 12863/1991)</a:t>
            </a:r>
          </a:p>
          <a:p>
            <a:pPr marL="628650" lvl="1" indent="-285750" algn="just">
              <a:buFont typeface="Wingdings" charset="2"/>
              <a:buChar char="ü"/>
            </a:pPr>
            <a:r>
              <a:rPr lang="es-ES" sz="1600" b="1" dirty="0" smtClean="0"/>
              <a:t>La previsión del 921 LEC (vigente art. 576)  se refiere a todo tipo de resoluciones judiciales de cualquier orden jurisdiccional que contengan obligación al pago de cantidad líquida…lo que abarca desde las sentencias hasta los autos u otras posibles resoluciones </a:t>
            </a:r>
          </a:p>
          <a:p>
            <a:pPr marL="628650" lvl="1" indent="-285750" algn="just">
              <a:buFont typeface="Wingdings" charset="2"/>
              <a:buChar char="ü"/>
            </a:pPr>
            <a:r>
              <a:rPr lang="es-ES" sz="1600" b="1" dirty="0" smtClean="0"/>
              <a:t>Estos nuevos intereses se devengan a partir de la liquidación de los fijados a consecuencia de la demora en el abono del principal</a:t>
            </a:r>
          </a:p>
        </p:txBody>
      </p:sp>
      <p:sp>
        <p:nvSpPr>
          <p:cNvPr id="4" name="Marcador de número de diapositiva 3"/>
          <p:cNvSpPr>
            <a:spLocks noGrp="1"/>
          </p:cNvSpPr>
          <p:nvPr>
            <p:ph type="sldNum" sz="quarter" idx="12"/>
          </p:nvPr>
        </p:nvSpPr>
        <p:spPr/>
        <p:txBody>
          <a:bodyPr/>
          <a:lstStyle/>
          <a:p>
            <a:fld id="{19371D3E-5A18-49EB-AD2A-429AF165759F}" type="slidenum">
              <a:rPr lang="en-US" smtClean="0"/>
              <a:t>24</a:t>
            </a:fld>
            <a:endParaRPr lang="en-US"/>
          </a:p>
        </p:txBody>
      </p:sp>
    </p:spTree>
    <p:extLst>
      <p:ext uri="{BB962C8B-B14F-4D97-AF65-F5344CB8AC3E}">
        <p14:creationId xmlns:p14="http://schemas.microsoft.com/office/powerpoint/2010/main" val="1831796790"/>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III. TASACIÓN DE COSTAS</a:t>
            </a:r>
            <a:endParaRPr lang="es-ES" dirty="0"/>
          </a:p>
        </p:txBody>
      </p:sp>
      <p:sp>
        <p:nvSpPr>
          <p:cNvPr id="3" name="Marcador de contenido 2"/>
          <p:cNvSpPr>
            <a:spLocks noGrp="1"/>
          </p:cNvSpPr>
          <p:nvPr>
            <p:ph idx="1"/>
          </p:nvPr>
        </p:nvSpPr>
        <p:spPr>
          <a:xfrm>
            <a:off x="779462" y="1949824"/>
            <a:ext cx="7916427" cy="4007224"/>
          </a:xfrm>
          <a:ln w="19050" cmpd="sng">
            <a:solidFill>
              <a:srgbClr val="008000"/>
            </a:solidFill>
          </a:ln>
        </p:spPr>
        <p:txBody>
          <a:bodyPr>
            <a:normAutofit fontScale="85000" lnSpcReduction="10000"/>
          </a:bodyPr>
          <a:lstStyle/>
          <a:p>
            <a:pPr marL="0" indent="0" algn="just">
              <a:buNone/>
            </a:pPr>
            <a:r>
              <a:rPr lang="es-ES" sz="1800" b="1" dirty="0" smtClean="0"/>
              <a:t>LRJS Art. 269.3 </a:t>
            </a:r>
            <a:r>
              <a:rPr lang="es-ES_tradnl" sz="1800" dirty="0"/>
              <a:t>LIQUIDACIÓN INTERESES Y COSTAS  </a:t>
            </a:r>
            <a:r>
              <a:rPr lang="es-ES_tradnl" sz="1800" dirty="0" smtClean="0"/>
              <a:t>“ </a:t>
            </a:r>
            <a:r>
              <a:rPr lang="es-ES_tradnl" sz="1800" dirty="0"/>
              <a:t>Los honorarios o derechos de los abogados, incluidos los de las Administraciones públicas, procuradores y graduados sociales colegiados, devengados en la ejecución “</a:t>
            </a:r>
            <a:r>
              <a:rPr lang="es-ES_tradnl" sz="1800" b="1" dirty="0"/>
              <a:t>podrán incluirse en la tasación de costas</a:t>
            </a:r>
            <a:r>
              <a:rPr lang="es-ES_tradnl" sz="1800" dirty="0" smtClean="0"/>
              <a:t>”</a:t>
            </a:r>
          </a:p>
          <a:p>
            <a:pPr marL="0" indent="0" algn="just">
              <a:buNone/>
            </a:pPr>
            <a:r>
              <a:rPr lang="es-ES_tradnl" sz="1800" b="1" dirty="0" smtClean="0"/>
              <a:t>LEC </a:t>
            </a:r>
            <a:r>
              <a:rPr lang="es-ES_tradnl" sz="1800" b="1" dirty="0" err="1" smtClean="0"/>
              <a:t>Arts</a:t>
            </a:r>
            <a:r>
              <a:rPr lang="es-ES_tradnl" sz="1800" b="1" dirty="0" smtClean="0"/>
              <a:t> 243 a 246 y 539.2 En </a:t>
            </a:r>
            <a:r>
              <a:rPr lang="es-ES_tradnl" sz="1800" dirty="0" smtClean="0"/>
              <a:t>los procesos de ejecución</a:t>
            </a:r>
            <a:r>
              <a:rPr lang="es-ES_tradnl" sz="1800" dirty="0"/>
              <a:t> </a:t>
            </a:r>
            <a:r>
              <a:rPr lang="es-ES_tradnl" sz="1800" dirty="0" smtClean="0"/>
              <a:t>“</a:t>
            </a:r>
            <a:r>
              <a:rPr lang="es-ES_tradnl" sz="1800" b="1" dirty="0"/>
              <a:t>serán a cargo del ejecutado sin necesidad de expresa imposición</a:t>
            </a:r>
            <a:r>
              <a:rPr lang="es-ES_tradnl" sz="1800" dirty="0" smtClean="0"/>
              <a:t>” </a:t>
            </a:r>
            <a:endParaRPr lang="es-ES" sz="1800" dirty="0" smtClean="0"/>
          </a:p>
          <a:p>
            <a:pPr marL="0" indent="0">
              <a:buNone/>
            </a:pPr>
            <a:r>
              <a:rPr lang="es-ES" sz="2400" b="1" dirty="0" smtClean="0">
                <a:solidFill>
                  <a:srgbClr val="FF7F01"/>
                </a:solidFill>
              </a:rPr>
              <a:t>19. </a:t>
            </a:r>
            <a:r>
              <a:rPr lang="es-ES_tradnl" sz="2400" b="1" dirty="0">
                <a:solidFill>
                  <a:srgbClr val="FF7F01"/>
                </a:solidFill>
              </a:rPr>
              <a:t>INTERPRETACIÓN </a:t>
            </a:r>
            <a:r>
              <a:rPr lang="es-ES_tradnl" sz="2400" b="1" dirty="0" smtClean="0">
                <a:solidFill>
                  <a:srgbClr val="FF7F01"/>
                </a:solidFill>
              </a:rPr>
              <a:t>LRJS art. 269.3 </a:t>
            </a:r>
            <a:r>
              <a:rPr lang="es-ES_tradnl" sz="2400" b="1" dirty="0">
                <a:solidFill>
                  <a:srgbClr val="FF7F01"/>
                </a:solidFill>
              </a:rPr>
              <a:t>“podrán incluirse</a:t>
            </a:r>
            <a:r>
              <a:rPr lang="es-ES_tradnl" sz="2400" b="1" dirty="0" smtClean="0">
                <a:solidFill>
                  <a:srgbClr val="FF7F01"/>
                </a:solidFill>
              </a:rPr>
              <a:t>” ¿es facultativa la tasación de costas? </a:t>
            </a:r>
          </a:p>
          <a:p>
            <a:pPr marL="342900" lvl="1" indent="0" algn="just">
              <a:buNone/>
            </a:pPr>
            <a:r>
              <a:rPr lang="es-ES_tradnl" sz="1600" b="1" dirty="0" smtClean="0"/>
              <a:t>TS Sta. 22-5-1996 RCUD 3034/1995: </a:t>
            </a:r>
            <a:r>
              <a:rPr lang="es-ES_tradnl" sz="1600" dirty="0" smtClean="0"/>
              <a:t>“</a:t>
            </a:r>
            <a:r>
              <a:rPr lang="es-ES" sz="1600" dirty="0" smtClean="0"/>
              <a:t>…</a:t>
            </a:r>
            <a:r>
              <a:rPr lang="es-ES_tradnl" sz="1600" dirty="0"/>
              <a:t>Partiendo, pues, de la obligación de abono de costas por el ejecutado, el art. 424 de la supletoria (actual 243.2) </a:t>
            </a:r>
            <a:r>
              <a:rPr lang="es-ES_tradnl" sz="1600" dirty="0" smtClean="0"/>
              <a:t>LEC encomienda </a:t>
            </a:r>
            <a:r>
              <a:rPr lang="es-ES_tradnl" sz="1600" b="1" dirty="0"/>
              <a:t>al órgano de la ejecución la declaración de ser o no superfluos, inútiles, y autorizados o no por la Ley </a:t>
            </a:r>
            <a:r>
              <a:rPr lang="es-ES_tradnl" sz="1600" dirty="0"/>
              <a:t>respecto de los escritos, diligencias, etc. cuyos derechos deberán en consecuencia, ser o no incluidos en la tasación de costas, e igualmente le encomienda </a:t>
            </a:r>
            <a:r>
              <a:rPr lang="es-ES_tradnl" sz="1600" b="1" dirty="0"/>
              <a:t>la moderación, en su caso, de los honorarios de los Profesionales</a:t>
            </a:r>
            <a:r>
              <a:rPr lang="es-ES_tradnl" sz="1600" dirty="0"/>
              <a:t>. En el supuesto contemplado, es el Juez quien podría haber declarado superflua la intervención del Letrado del ejecutante a estos efectos, sin que, atendida la doctrina de la Sala expuesta antes, quepa que en Suplicación o en este recurso de casación para Unificación de Doctrina pueda entrarse a decidir sobre tal </a:t>
            </a:r>
            <a:r>
              <a:rPr lang="es-ES_tradnl" sz="1600" dirty="0" smtClean="0"/>
              <a:t>apreciación</a:t>
            </a:r>
            <a:r>
              <a:rPr lang="es-ES" sz="1600" dirty="0" smtClean="0"/>
              <a:t>…”</a:t>
            </a:r>
            <a:endParaRPr lang="es-ES_tradnl" sz="1600" dirty="0" smtClean="0"/>
          </a:p>
          <a:p>
            <a:pPr marL="0" indent="0">
              <a:buNone/>
            </a:pPr>
            <a:endParaRPr lang="es-ES" sz="1800" b="1"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25</a:t>
            </a:fld>
            <a:endParaRPr lang="en-US"/>
          </a:p>
        </p:txBody>
      </p:sp>
    </p:spTree>
    <p:extLst>
      <p:ext uri="{BB962C8B-B14F-4D97-AF65-F5344CB8AC3E}">
        <p14:creationId xmlns:p14="http://schemas.microsoft.com/office/powerpoint/2010/main" val="3944244421"/>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III. TASACIÓN DE COSTAS</a:t>
            </a:r>
            <a:endParaRPr lang="es-ES" dirty="0"/>
          </a:p>
        </p:txBody>
      </p:sp>
      <p:sp>
        <p:nvSpPr>
          <p:cNvPr id="3" name="Marcador de contenido 2"/>
          <p:cNvSpPr>
            <a:spLocks noGrp="1"/>
          </p:cNvSpPr>
          <p:nvPr>
            <p:ph idx="1"/>
          </p:nvPr>
        </p:nvSpPr>
        <p:spPr>
          <a:xfrm>
            <a:off x="779462" y="1949824"/>
            <a:ext cx="7916427" cy="4007224"/>
          </a:xfrm>
          <a:ln w="19050" cmpd="sng">
            <a:solidFill>
              <a:srgbClr val="008000"/>
            </a:solidFill>
          </a:ln>
        </p:spPr>
        <p:txBody>
          <a:bodyPr>
            <a:normAutofit fontScale="92500"/>
          </a:bodyPr>
          <a:lstStyle/>
          <a:p>
            <a:pPr marL="0" indent="0">
              <a:buNone/>
            </a:pPr>
            <a:r>
              <a:rPr lang="es-ES" b="1" dirty="0" smtClean="0">
                <a:solidFill>
                  <a:srgbClr val="FF7F01"/>
                </a:solidFill>
              </a:rPr>
              <a:t>20.¿SE APLICA LA TASACIÓN DE COSTAS CUANDO LOS EJECUTADOS SON LA ADMINISTRACIÓN PÚBLICA O LAS ENTIDADES GESTORAS?</a:t>
            </a:r>
          </a:p>
          <a:p>
            <a:pPr marL="342900" lvl="1" indent="0" algn="just">
              <a:buNone/>
            </a:pPr>
            <a:r>
              <a:rPr lang="es-ES_tradnl" sz="1600" b="1" dirty="0" smtClean="0"/>
              <a:t>LEC ART. 246.6 </a:t>
            </a:r>
            <a:r>
              <a:rPr lang="es-ES_tradnl" sz="1600" dirty="0"/>
              <a:t>Cuando una de las partes sea </a:t>
            </a:r>
            <a:r>
              <a:rPr lang="es-ES_tradnl" sz="1600" b="1" dirty="0"/>
              <a:t>titular del derecho a la asistencia jurídica gratuita, no se discutirá ni se resolverá en el incidente de tasación de costas </a:t>
            </a:r>
            <a:r>
              <a:rPr lang="es-ES_tradnl" sz="1600" dirty="0"/>
              <a:t>cuestión alguna relativa a la obligación de la Administración de asumir el pago de las cantidades que se le reclaman por aplicación de la Ley de Asistencia Jurídica </a:t>
            </a:r>
            <a:r>
              <a:rPr lang="es-ES_tradnl" sz="1600" dirty="0" smtClean="0"/>
              <a:t>Gratuita</a:t>
            </a:r>
          </a:p>
          <a:p>
            <a:pPr marL="342900" lvl="1" indent="0" algn="just">
              <a:buNone/>
            </a:pPr>
            <a:r>
              <a:rPr lang="es-ES_tradnl" sz="1600" b="1" dirty="0" smtClean="0"/>
              <a:t>ADMINSITRACIONES PÚBLICAS</a:t>
            </a:r>
            <a:r>
              <a:rPr lang="es-ES_tradnl" sz="1600" dirty="0" smtClean="0"/>
              <a:t>: </a:t>
            </a:r>
            <a:r>
              <a:rPr lang="es-ES_tradnl" sz="1600" b="1" dirty="0" smtClean="0"/>
              <a:t>No gozan del beneficio de asistencia jurídica gratuita. </a:t>
            </a:r>
            <a:r>
              <a:rPr lang="es-ES_tradnl" sz="1600" dirty="0" smtClean="0"/>
              <a:t>Ley 52/1997 de 27-11 de Asistencia Jurídica al Estado art. </a:t>
            </a:r>
            <a:r>
              <a:rPr lang="es-ES_tradnl" sz="1600" dirty="0"/>
              <a:t>13.3 : “Las costas a cuyo pago fuese condenado el Estado o sus organismos públicos… serán abonadas con cargo a sus respectivos presupuestos, de acuerdo con lo establecido </a:t>
            </a:r>
            <a:r>
              <a:rPr lang="es-ES_tradnl" sz="1600" dirty="0" smtClean="0"/>
              <a:t>reglamentariamente”</a:t>
            </a:r>
          </a:p>
          <a:p>
            <a:pPr marL="342900" lvl="1" indent="0" algn="just">
              <a:buNone/>
            </a:pPr>
            <a:r>
              <a:rPr lang="es-ES_tradnl" sz="1600" b="1" dirty="0" smtClean="0"/>
              <a:t>ENTIDADES GESTORA O SERVICIOS COMUNES S. SOCIAL </a:t>
            </a:r>
            <a:r>
              <a:rPr lang="es-ES_tradnl" sz="1600" dirty="0" smtClean="0"/>
              <a:t>: Aplicable la Ley 1/1992, 10-1 </a:t>
            </a:r>
            <a:r>
              <a:rPr lang="es-ES_tradnl" sz="1600" b="1" dirty="0" smtClean="0"/>
              <a:t>de Asistencia Jurídica Gratuita</a:t>
            </a:r>
            <a:r>
              <a:rPr lang="es-ES_tradnl" sz="1600" dirty="0" smtClean="0"/>
              <a:t>, art. 2. b) las incluye en su ámbito. Salvo mala fe o notoria temeridad (TSJ Canarias , Tenerife 475/2015, 8-6)</a:t>
            </a:r>
          </a:p>
          <a:p>
            <a:pPr marL="692150" lvl="2" indent="0" algn="just">
              <a:buNone/>
            </a:pPr>
            <a:r>
              <a:rPr lang="es-ES_tradnl" sz="1400" b="1" dirty="0" smtClean="0"/>
              <a:t>TS  Sentencias RCUD 5-5-1995 y 17-5-1995</a:t>
            </a:r>
          </a:p>
          <a:p>
            <a:pPr marL="692150" lvl="2" indent="0" algn="just">
              <a:buNone/>
            </a:pPr>
            <a:r>
              <a:rPr lang="es-ES_tradnl" sz="1400" b="1" dirty="0" smtClean="0"/>
              <a:t>TS Sta. 26-1-04 RCUD 1572/2004 Extiende a organismos CCAA gestión sanitaria</a:t>
            </a:r>
            <a:endParaRPr lang="es-ES_tradnl" sz="1400" b="1" dirty="0"/>
          </a:p>
          <a:p>
            <a:pPr marL="342900" lvl="1" indent="0" algn="just">
              <a:buNone/>
            </a:pPr>
            <a:endParaRPr lang="es-ES_tradnl" sz="1600" b="1" dirty="0" smtClean="0"/>
          </a:p>
          <a:p>
            <a:pPr marL="342900" lvl="1" indent="0" algn="just">
              <a:buNone/>
            </a:pPr>
            <a:endParaRPr lang="es-ES_tradnl" sz="1600" b="1" dirty="0"/>
          </a:p>
          <a:p>
            <a:pPr marL="0" indent="0">
              <a:buNone/>
            </a:pPr>
            <a:endParaRPr lang="es-ES" sz="1800" b="1"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26</a:t>
            </a:fld>
            <a:endParaRPr lang="en-US"/>
          </a:p>
        </p:txBody>
      </p:sp>
    </p:spTree>
    <p:extLst>
      <p:ext uri="{BB962C8B-B14F-4D97-AF65-F5344CB8AC3E}">
        <p14:creationId xmlns:p14="http://schemas.microsoft.com/office/powerpoint/2010/main" val="277588147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III. TASACIÓN DE COSTAS</a:t>
            </a:r>
            <a:endParaRPr lang="es-ES" dirty="0"/>
          </a:p>
        </p:txBody>
      </p:sp>
      <p:sp>
        <p:nvSpPr>
          <p:cNvPr id="3" name="Marcador de contenido 2"/>
          <p:cNvSpPr>
            <a:spLocks noGrp="1"/>
          </p:cNvSpPr>
          <p:nvPr>
            <p:ph idx="1"/>
          </p:nvPr>
        </p:nvSpPr>
        <p:spPr>
          <a:xfrm>
            <a:off x="779462" y="1949824"/>
            <a:ext cx="7916427" cy="4007224"/>
          </a:xfrm>
          <a:ln w="19050" cmpd="sng">
            <a:solidFill>
              <a:srgbClr val="008000"/>
            </a:solidFill>
          </a:ln>
        </p:spPr>
        <p:txBody>
          <a:bodyPr>
            <a:normAutofit/>
          </a:bodyPr>
          <a:lstStyle/>
          <a:p>
            <a:pPr marL="0" indent="0">
              <a:buNone/>
            </a:pPr>
            <a:r>
              <a:rPr lang="es-ES" b="1" dirty="0" smtClean="0">
                <a:solidFill>
                  <a:srgbClr val="FF7F01"/>
                </a:solidFill>
              </a:rPr>
              <a:t>21.¿SON APLICABLES LOS CRITERIOS ORIENTADORES DE LOS COLEGIOS PROFESIONALES?</a:t>
            </a:r>
          </a:p>
          <a:p>
            <a:pPr marL="628650" lvl="1" indent="-285750" algn="just">
              <a:buFont typeface="Wingdings" charset="2"/>
              <a:buChar char="ü"/>
            </a:pPr>
            <a:r>
              <a:rPr lang="es-ES_tradnl" sz="1600" b="1" dirty="0" smtClean="0"/>
              <a:t>La titularidad de la condena en costas es de de la parte ejecutante, es de ésta y no de el/la profesional  que le ha representado y defendido (T</a:t>
            </a:r>
            <a:r>
              <a:rPr lang="es-ES" sz="1600" b="1" dirty="0" smtClean="0"/>
              <a:t>c</a:t>
            </a:r>
            <a:r>
              <a:rPr lang="es-ES_tradnl" sz="1600" b="1" dirty="0" err="1" smtClean="0"/>
              <a:t>onst</a:t>
            </a:r>
            <a:r>
              <a:rPr lang="es-ES_tradnl" sz="1600" b="1" dirty="0" smtClean="0"/>
              <a:t>. 28/1990, de 26-2)</a:t>
            </a:r>
          </a:p>
          <a:p>
            <a:pPr marL="628650" lvl="1" indent="-285750" algn="just">
              <a:buFont typeface="Wingdings" charset="2"/>
              <a:buChar char="ü"/>
            </a:pPr>
            <a:r>
              <a:rPr lang="es-ES_tradnl" sz="1600" b="1" dirty="0" smtClean="0"/>
              <a:t>Incluyen los honorarios el IVA, ya recogido por la reforma de la LEC art. 243.3 y TS Auto 18-11-1998</a:t>
            </a:r>
          </a:p>
          <a:p>
            <a:pPr marL="628650" lvl="1" indent="-285750" algn="just">
              <a:buFont typeface="Wingdings" charset="2"/>
              <a:buChar char="ü"/>
            </a:pPr>
            <a:endParaRPr lang="es-ES_tradnl" sz="1600" b="1" dirty="0" smtClean="0"/>
          </a:p>
          <a:p>
            <a:pPr marL="628650" lvl="1" indent="-285750" algn="just">
              <a:buFont typeface="Wingdings" charset="2"/>
              <a:buChar char="ü"/>
            </a:pPr>
            <a:r>
              <a:rPr lang="es-ES_tradnl" sz="1600" b="1" dirty="0" smtClean="0"/>
              <a:t>AUTO TS 4ª 18-11-1998 remite a dichos criterios, admitidos por la LEC para cuando en el trámite de tasación de costas se impugnen por excesivos y se remiten al Colegio de Abogados para que emita el correspondiente informe</a:t>
            </a:r>
          </a:p>
          <a:p>
            <a:pPr marL="342900" lvl="1" indent="0" algn="just">
              <a:buNone/>
            </a:pPr>
            <a:endParaRPr lang="es-ES_tradnl" sz="1600" b="1" dirty="0"/>
          </a:p>
          <a:p>
            <a:pPr marL="0" indent="0">
              <a:buNone/>
            </a:pPr>
            <a:endParaRPr lang="es-ES" sz="1800" b="1"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27</a:t>
            </a:fld>
            <a:endParaRPr lang="en-US"/>
          </a:p>
        </p:txBody>
      </p:sp>
    </p:spTree>
    <p:extLst>
      <p:ext uri="{BB962C8B-B14F-4D97-AF65-F5344CB8AC3E}">
        <p14:creationId xmlns:p14="http://schemas.microsoft.com/office/powerpoint/2010/main" val="102872001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dirty="0" smtClean="0"/>
              <a:t>	IV. DESPIDO E INCIDENTE NO READMISIÓN</a:t>
            </a:r>
            <a:endParaRPr lang="es-ES" dirty="0"/>
          </a:p>
        </p:txBody>
      </p:sp>
      <p:sp>
        <p:nvSpPr>
          <p:cNvPr id="3" name="Marcador de contenido 2"/>
          <p:cNvSpPr>
            <a:spLocks noGrp="1"/>
          </p:cNvSpPr>
          <p:nvPr>
            <p:ph idx="1"/>
          </p:nvPr>
        </p:nvSpPr>
        <p:spPr>
          <a:ln w="28575" cmpd="sng">
            <a:solidFill>
              <a:srgbClr val="0000FF"/>
            </a:solidFill>
          </a:ln>
        </p:spPr>
        <p:txBody>
          <a:bodyPr>
            <a:normAutofit fontScale="92500" lnSpcReduction="10000"/>
          </a:bodyPr>
          <a:lstStyle/>
          <a:p>
            <a:pPr marL="0" indent="0" algn="just">
              <a:buNone/>
            </a:pPr>
            <a:r>
              <a:rPr lang="es-ES" b="1" dirty="0" smtClean="0">
                <a:solidFill>
                  <a:schemeClr val="accent1"/>
                </a:solidFill>
              </a:rPr>
              <a:t>22. SENTENCIA FIRME DE DESPIDO  SIN OPCIÓN EXPRESA EMPRESARIAL Y SE SOLICITA LA EJECUCIÓN PASADOS 20 DÍAS ¿PROCEDE I.N.R. Ó PUEDE SOLICITAR LA PARTE ACTORA LA EJECUCIÓN DINERARIA POR LA INDEMNIZACIÓN?</a:t>
            </a:r>
          </a:p>
          <a:p>
            <a:pPr marL="342900" lvl="1" indent="0">
              <a:buNone/>
            </a:pPr>
            <a:r>
              <a:rPr lang="es-ES" b="1" dirty="0" smtClean="0"/>
              <a:t>LRJS Art. 279 </a:t>
            </a:r>
            <a:r>
              <a:rPr lang="es-ES" dirty="0" smtClean="0"/>
              <a:t>. Se ha de solicitar la ejecución del fallo e instar el INR, aunque esté fuera del plazo de los 20 días, </a:t>
            </a:r>
            <a:r>
              <a:rPr lang="es-ES" dirty="0" smtClean="0"/>
              <a:t>con descuento sobre </a:t>
            </a:r>
            <a:r>
              <a:rPr lang="es-ES" dirty="0" smtClean="0"/>
              <a:t>los salarios de tramitación. </a:t>
            </a:r>
            <a:endParaRPr lang="es-ES" dirty="0" smtClean="0"/>
          </a:p>
          <a:p>
            <a:pPr marL="342900" lvl="1" indent="0">
              <a:buNone/>
            </a:pPr>
            <a:r>
              <a:rPr lang="es-ES" dirty="0" smtClean="0"/>
              <a:t>La </a:t>
            </a:r>
            <a:r>
              <a:rPr lang="es-ES" dirty="0" smtClean="0"/>
              <a:t>solicitud se deberá ejercitar </a:t>
            </a:r>
            <a:r>
              <a:rPr lang="es-ES" b="1" dirty="0" smtClean="0"/>
              <a:t>dentro de los 3 meses </a:t>
            </a:r>
            <a:r>
              <a:rPr lang="es-ES" dirty="0" smtClean="0"/>
              <a:t>siguientes a la firmeza de la </a:t>
            </a:r>
            <a:r>
              <a:rPr lang="es-ES" dirty="0" smtClean="0"/>
              <a:t>sentencia. </a:t>
            </a:r>
          </a:p>
          <a:p>
            <a:pPr marL="342900" lvl="1" indent="0">
              <a:buNone/>
            </a:pPr>
            <a:r>
              <a:rPr lang="es-ES" dirty="0" smtClean="0"/>
              <a:t>Todos los plazos son </a:t>
            </a:r>
            <a:r>
              <a:rPr lang="es-ES" b="1" dirty="0" smtClean="0"/>
              <a:t>de prescri</a:t>
            </a:r>
            <a:r>
              <a:rPr lang="es-ES" b="1" dirty="0" smtClean="0"/>
              <a:t>pción </a:t>
            </a:r>
            <a:r>
              <a:rPr lang="es-ES" dirty="0" smtClean="0"/>
              <a:t>(no apreciable de oficio) que permite su interrupción en los supuestos del art.1973 CC</a:t>
            </a:r>
            <a:endParaRPr lang="es-ES" dirty="0" smtClean="0"/>
          </a:p>
          <a:p>
            <a:pPr marL="342900" lvl="1" indent="0">
              <a:buNone/>
            </a:pPr>
            <a:r>
              <a:rPr lang="es-ES" dirty="0" smtClean="0"/>
              <a:t>No cabe ejecución dineraria de la indemnización reconocida en la sentencia, salvo que en la misma se haya extinguido el contrato</a:t>
            </a:r>
          </a:p>
          <a:p>
            <a:pPr marL="0" indent="0">
              <a:buNone/>
            </a:pPr>
            <a:endParaRPr lang="es-ES"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28</a:t>
            </a:fld>
            <a:endParaRPr lang="en-US"/>
          </a:p>
        </p:txBody>
      </p:sp>
    </p:spTree>
    <p:extLst>
      <p:ext uri="{BB962C8B-B14F-4D97-AF65-F5344CB8AC3E}">
        <p14:creationId xmlns:p14="http://schemas.microsoft.com/office/powerpoint/2010/main" val="375928403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dirty="0" smtClean="0"/>
              <a:t>	IV. DESPIDO E INCIDENTE NO READMISIÓN</a:t>
            </a:r>
            <a:endParaRPr lang="es-ES" dirty="0"/>
          </a:p>
        </p:txBody>
      </p:sp>
      <p:sp>
        <p:nvSpPr>
          <p:cNvPr id="3" name="Marcador de contenido 2"/>
          <p:cNvSpPr>
            <a:spLocks noGrp="1"/>
          </p:cNvSpPr>
          <p:nvPr>
            <p:ph idx="1"/>
          </p:nvPr>
        </p:nvSpPr>
        <p:spPr>
          <a:ln w="28575" cmpd="sng">
            <a:solidFill>
              <a:srgbClr val="0000FF"/>
            </a:solidFill>
          </a:ln>
        </p:spPr>
        <p:txBody>
          <a:bodyPr>
            <a:normAutofit fontScale="70000" lnSpcReduction="20000"/>
          </a:bodyPr>
          <a:lstStyle/>
          <a:p>
            <a:pPr marL="0" indent="0" algn="just">
              <a:buNone/>
            </a:pPr>
            <a:r>
              <a:rPr lang="es-ES" b="1" dirty="0" smtClean="0">
                <a:solidFill>
                  <a:schemeClr val="accent1"/>
                </a:solidFill>
              </a:rPr>
              <a:t>23. EL AUTO QUE EXTINGUE LA RELACIÓN LABORAL ¿QUÉ PERIODO DEBE RECONOCER COMO SALARIOS DE TRÁMITE? ¿PODRÍAN REDUCIRSE DE OFICIO ESTIMANDO PRESCRIPCIÓN SI NO COMPARECIERA NI EMPRESA NI EL FOGASA? ART. 279 LRJS</a:t>
            </a:r>
          </a:p>
          <a:p>
            <a:pPr marL="342900" lvl="1" indent="0">
              <a:buNone/>
            </a:pPr>
            <a:endParaRPr lang="es-ES" b="1" dirty="0" smtClean="0"/>
          </a:p>
          <a:p>
            <a:pPr marL="342900" lvl="1" indent="0" algn="just">
              <a:buNone/>
            </a:pPr>
            <a:r>
              <a:rPr lang="es-ES" b="1" dirty="0" smtClean="0"/>
              <a:t>TS STA. 24-2-2015 RCUD 169/2014</a:t>
            </a:r>
            <a:r>
              <a:rPr lang="es-ES" dirty="0" smtClean="0"/>
              <a:t> supuesto en que se insta INR transcurrido 3 meses y se dicta Auto declarando prescrita la acción. Revocado por TS en unificación de doctrina:</a:t>
            </a:r>
          </a:p>
          <a:p>
            <a:pPr marL="342900" lvl="1" indent="0" algn="just">
              <a:buNone/>
            </a:pPr>
            <a:r>
              <a:rPr lang="es-ES" dirty="0" smtClean="0"/>
              <a:t>“…</a:t>
            </a:r>
            <a:r>
              <a:rPr lang="es-ES_tradnl" dirty="0"/>
              <a:t>sentencia de despido improcedente se contienen </a:t>
            </a:r>
            <a:r>
              <a:rPr lang="es-ES_tradnl" b="1" dirty="0"/>
              <a:t>dos condenas distintas, una referida a una obligación de hacer, que es la readmisión </a:t>
            </a:r>
            <a:r>
              <a:rPr lang="es-ES_tradnl" dirty="0"/>
              <a:t>del trabajador cuando, como en el caso que nos ocupa, la empresa no </a:t>
            </a:r>
            <a:r>
              <a:rPr lang="es-ES_tradnl" b="1" dirty="0"/>
              <a:t>ejercita la opción legal que se le concede en ella, y </a:t>
            </a:r>
            <a:r>
              <a:rPr lang="es-ES_tradnl" dirty="0"/>
              <a:t>otra de abono de una </a:t>
            </a:r>
            <a:r>
              <a:rPr lang="es-ES_tradnl" dirty="0" smtClean="0"/>
              <a:t>cantidad</a:t>
            </a:r>
            <a:r>
              <a:rPr lang="es-ES" dirty="0" smtClean="0"/>
              <a:t>…</a:t>
            </a:r>
            <a:r>
              <a:rPr lang="es-ES_tradnl" dirty="0" smtClean="0"/>
              <a:t> </a:t>
            </a:r>
            <a:r>
              <a:rPr lang="es-ES_tradnl" dirty="0"/>
              <a:t>los salarios de tramitación comprendidos entre la fecha del despido y la de notificación de la </a:t>
            </a:r>
            <a:r>
              <a:rPr lang="es-ES_tradnl" dirty="0" smtClean="0"/>
              <a:t>sentencia</a:t>
            </a:r>
            <a:r>
              <a:rPr lang="es-ES" dirty="0" smtClean="0"/>
              <a:t>…</a:t>
            </a:r>
          </a:p>
          <a:p>
            <a:pPr marL="342900" lvl="1" indent="0" algn="just">
              <a:buNone/>
            </a:pPr>
            <a:r>
              <a:rPr lang="es-ES" b="1" dirty="0" smtClean="0"/>
              <a:t>Sólo prescribe por el transcurso de los 3 meses la conversión de la readmisión en indemnización y los salarios de trámite desde la sentencia hasta el auto</a:t>
            </a:r>
            <a:r>
              <a:rPr lang="es-ES" dirty="0" smtClean="0"/>
              <a:t>, </a:t>
            </a:r>
            <a:r>
              <a:rPr lang="es-ES" b="1" dirty="0" smtClean="0"/>
              <a:t>pero no los salarios reconocidos en la sentencia. </a:t>
            </a:r>
          </a:p>
          <a:p>
            <a:pPr marL="342900" lvl="1" indent="0">
              <a:buNone/>
            </a:pPr>
            <a:r>
              <a:rPr lang="es-ES" dirty="0" smtClean="0"/>
              <a:t>La </a:t>
            </a:r>
            <a:r>
              <a:rPr lang="es-ES" b="1" dirty="0" smtClean="0"/>
              <a:t>prescripci</a:t>
            </a:r>
            <a:r>
              <a:rPr lang="es-ES" b="1" dirty="0" smtClean="0"/>
              <a:t>ón </a:t>
            </a:r>
            <a:r>
              <a:rPr lang="es-ES" dirty="0" smtClean="0"/>
              <a:t>se interrumpe por las causas del CC 1973 y no cabe estimarla de oficio</a:t>
            </a:r>
          </a:p>
          <a:p>
            <a:pPr marL="342900" lvl="1" indent="0">
              <a:buNone/>
            </a:pPr>
            <a:r>
              <a:rPr lang="es-ES" dirty="0" smtClean="0"/>
              <a:t>Los efectos de la presentación fuera de los plazos de la ejecución del despido “no devengarán salarios de los días entre el último de cada uno de los plazos y en el que se solicita la ejecución”. </a:t>
            </a:r>
            <a:endParaRPr lang="es-ES" dirty="0" smtClean="0"/>
          </a:p>
          <a:p>
            <a:pPr marL="342900" lvl="1" indent="0">
              <a:buNone/>
            </a:pPr>
            <a:endParaRPr lang="es-ES" dirty="0" smtClean="0"/>
          </a:p>
          <a:p>
            <a:pPr marL="342900" lvl="1" indent="0">
              <a:buNone/>
            </a:pPr>
            <a:endParaRPr lang="es-ES" b="1" dirty="0" smtClean="0"/>
          </a:p>
          <a:p>
            <a:pPr marL="0" indent="0">
              <a:buNone/>
            </a:pPr>
            <a:endParaRPr lang="es-ES"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29</a:t>
            </a:fld>
            <a:endParaRPr lang="en-US"/>
          </a:p>
        </p:txBody>
      </p:sp>
    </p:spTree>
    <p:extLst>
      <p:ext uri="{BB962C8B-B14F-4D97-AF65-F5344CB8AC3E}">
        <p14:creationId xmlns:p14="http://schemas.microsoft.com/office/powerpoint/2010/main" val="392947633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ES" dirty="0" smtClean="0"/>
              <a:t>	IV. DESPIDO E INCIDENTE NO READMISIÓN</a:t>
            </a:r>
            <a:endParaRPr lang="es-ES" dirty="0"/>
          </a:p>
        </p:txBody>
      </p:sp>
      <p:sp>
        <p:nvSpPr>
          <p:cNvPr id="3" name="Marcador de contenido 2"/>
          <p:cNvSpPr>
            <a:spLocks noGrp="1"/>
          </p:cNvSpPr>
          <p:nvPr>
            <p:ph idx="1"/>
          </p:nvPr>
        </p:nvSpPr>
        <p:spPr>
          <a:ln w="28575" cmpd="sng">
            <a:solidFill>
              <a:srgbClr val="0000FF"/>
            </a:solidFill>
          </a:ln>
        </p:spPr>
        <p:txBody>
          <a:bodyPr>
            <a:normAutofit lnSpcReduction="10000"/>
          </a:bodyPr>
          <a:lstStyle/>
          <a:p>
            <a:pPr marL="0" indent="0" algn="just">
              <a:buNone/>
            </a:pPr>
            <a:r>
              <a:rPr lang="es-ES" b="1" dirty="0" smtClean="0">
                <a:solidFill>
                  <a:schemeClr val="accent1"/>
                </a:solidFill>
              </a:rPr>
              <a:t>24.UNA VEZ DICTADO EL AUTO DE EXTENICIÓN QUE PONE FIN AL INR, EN CASO DE ABONARSE LA INDEMNIZACIÓN Y LOS SALARIOS DE TRÁMITE EN EL PLAZO DE 20 DÍAS, ¿CARBÍA IMPONER COSTAS? </a:t>
            </a:r>
          </a:p>
          <a:p>
            <a:pPr marL="342900" lvl="1" indent="0">
              <a:buNone/>
            </a:pPr>
            <a:r>
              <a:rPr lang="es-ES" b="1" dirty="0" smtClean="0"/>
              <a:t>Art. 239.3 LRJS </a:t>
            </a:r>
            <a:r>
              <a:rPr lang="es-ES" dirty="0" smtClean="0"/>
              <a:t>la excepción a la imposición de costas de la ejecución instada cuando</a:t>
            </a:r>
          </a:p>
          <a:p>
            <a:pPr marL="342900" lvl="1" indent="0" algn="just">
              <a:buNone/>
            </a:pPr>
            <a:r>
              <a:rPr lang="es-ES_tradnl" dirty="0" smtClean="0"/>
              <a:t>“</a:t>
            </a:r>
            <a:r>
              <a:rPr lang="es-ES" dirty="0" smtClean="0"/>
              <a:t>…</a:t>
            </a:r>
            <a:r>
              <a:rPr lang="es-ES_tradnl" dirty="0" smtClean="0"/>
              <a:t>la </a:t>
            </a:r>
            <a:r>
              <a:rPr lang="es-ES_tradnl" dirty="0"/>
              <a:t>parte ejecutada cumpliera su </a:t>
            </a:r>
            <a:r>
              <a:rPr lang="es-ES_tradnl" b="1" dirty="0"/>
              <a:t>integridad la obligación e</a:t>
            </a:r>
            <a:r>
              <a:rPr lang="es-ES_tradnl" dirty="0"/>
              <a:t>xigida contenida en el título, incluido, en el caso de la ejecución dineraria el </a:t>
            </a:r>
            <a:r>
              <a:rPr lang="es-ES_tradnl" b="1" dirty="0"/>
              <a:t>abono de los intereses </a:t>
            </a:r>
            <a:r>
              <a:rPr lang="es-ES_tradnl" b="1" dirty="0" smtClean="0"/>
              <a:t>procesales </a:t>
            </a:r>
            <a:r>
              <a:rPr lang="es-ES_tradnl" dirty="0"/>
              <a:t>si procedieran, </a:t>
            </a:r>
            <a:r>
              <a:rPr lang="es-ES_tradnl" b="1" dirty="0"/>
              <a:t>dentro del plazo de los 20 días siguientes a la fecha de firmeza</a:t>
            </a:r>
            <a:r>
              <a:rPr lang="es-ES_tradnl" dirty="0"/>
              <a:t> de la sentencia o resolución judicial ejecutable o desde que la obligación declarada en el título ejecutivo fuese exigible…”</a:t>
            </a:r>
            <a:endParaRPr lang="es-ES" dirty="0" smtClean="0"/>
          </a:p>
          <a:p>
            <a:pPr marL="342900" lvl="1" indent="0">
              <a:buNone/>
            </a:pPr>
            <a:endParaRPr lang="es-ES" dirty="0" smtClean="0"/>
          </a:p>
          <a:p>
            <a:pPr marL="342900" lvl="1" indent="0">
              <a:buNone/>
            </a:pPr>
            <a:endParaRPr lang="es-ES" dirty="0" smtClean="0"/>
          </a:p>
          <a:p>
            <a:pPr marL="342900" lvl="1" indent="0">
              <a:buNone/>
            </a:pPr>
            <a:endParaRPr lang="es-ES" b="1" dirty="0" smtClean="0"/>
          </a:p>
          <a:p>
            <a:pPr marL="0" indent="0">
              <a:buNone/>
            </a:pPr>
            <a:endParaRPr lang="es-ES"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30</a:t>
            </a:fld>
            <a:endParaRPr lang="en-US"/>
          </a:p>
        </p:txBody>
      </p:sp>
    </p:spTree>
    <p:extLst>
      <p:ext uri="{BB962C8B-B14F-4D97-AF65-F5344CB8AC3E}">
        <p14:creationId xmlns:p14="http://schemas.microsoft.com/office/powerpoint/2010/main" val="3407208342"/>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I. CONSIGNACIÓN PARA RECURRIR</a:t>
            </a:r>
            <a:endParaRPr lang="es-ES" dirty="0"/>
          </a:p>
        </p:txBody>
      </p:sp>
      <p:sp>
        <p:nvSpPr>
          <p:cNvPr id="3" name="Marcador de contenido 2"/>
          <p:cNvSpPr>
            <a:spLocks noGrp="1"/>
          </p:cNvSpPr>
          <p:nvPr>
            <p:ph idx="1"/>
          </p:nvPr>
        </p:nvSpPr>
        <p:spPr/>
        <p:txBody>
          <a:bodyPr>
            <a:normAutofit fontScale="92500"/>
          </a:bodyPr>
          <a:lstStyle/>
          <a:p>
            <a:r>
              <a:rPr lang="es-ES" dirty="0" smtClean="0"/>
              <a:t>FINALIDAD DE LA CONSIGNACIÓN  TC Sentencia 9/1983</a:t>
            </a:r>
          </a:p>
          <a:p>
            <a:pPr lvl="1"/>
            <a:r>
              <a:rPr lang="es-ES" dirty="0" smtClean="0"/>
              <a:t>1. Medida cautelar para asegurar la ejecución</a:t>
            </a:r>
          </a:p>
          <a:p>
            <a:pPr lvl="1"/>
            <a:r>
              <a:rPr lang="es-ES" dirty="0" smtClean="0"/>
              <a:t>2. Medida disuasoria de recursos dilatorios</a:t>
            </a:r>
          </a:p>
          <a:p>
            <a:pPr lvl="1"/>
            <a:r>
              <a:rPr lang="es-ES" dirty="0" smtClean="0"/>
              <a:t>3. Tutela del principio de </a:t>
            </a:r>
            <a:r>
              <a:rPr lang="es-ES" dirty="0" err="1" smtClean="0"/>
              <a:t>irrenunciabilidad</a:t>
            </a:r>
            <a:r>
              <a:rPr lang="es-ES" dirty="0" smtClean="0"/>
              <a:t> de los derechos reconocidos</a:t>
            </a:r>
            <a:endParaRPr lang="es-ES" dirty="0"/>
          </a:p>
          <a:p>
            <a:r>
              <a:rPr lang="es-ES" dirty="0" smtClean="0"/>
              <a:t> LRJS ART. 230 : Necesidad de acreditar la </a:t>
            </a:r>
            <a:r>
              <a:rPr lang="es-ES" b="1" dirty="0" smtClean="0"/>
              <a:t>“cantidad objeto de la condena</a:t>
            </a:r>
            <a:r>
              <a:rPr lang="es-ES" dirty="0" smtClean="0"/>
              <a:t>”, si la sentencia hubiere condenado al pago de cantidad</a:t>
            </a:r>
          </a:p>
          <a:p>
            <a:pPr algn="just"/>
            <a:r>
              <a:rPr lang="es-ES" dirty="0" smtClean="0"/>
              <a:t>LRJS ARTS 87.4 y 99:Sentencia debe recoger cantidades debidamente cuantificadas, y </a:t>
            </a:r>
            <a:r>
              <a:rPr lang="es-ES" b="1" dirty="0" smtClean="0"/>
              <a:t>prohíbe la reserva de liquidación </a:t>
            </a:r>
            <a:r>
              <a:rPr lang="es-ES" dirty="0" smtClean="0"/>
              <a:t>para la ejecución</a:t>
            </a:r>
          </a:p>
          <a:p>
            <a:endParaRPr lang="es-ES"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4</a:t>
            </a:fld>
            <a:endParaRPr lang="en-US"/>
          </a:p>
        </p:txBody>
      </p:sp>
    </p:spTree>
    <p:extLst>
      <p:ext uri="{BB962C8B-B14F-4D97-AF65-F5344CB8AC3E}">
        <p14:creationId xmlns:p14="http://schemas.microsoft.com/office/powerpoint/2010/main" val="3194045609"/>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 CONCURSO DE ACREEDORES</a:t>
            </a:r>
            <a:endParaRPr lang="es-ES" dirty="0"/>
          </a:p>
        </p:txBody>
      </p:sp>
      <p:sp>
        <p:nvSpPr>
          <p:cNvPr id="3" name="Marcador de contenido 2"/>
          <p:cNvSpPr>
            <a:spLocks noGrp="1"/>
          </p:cNvSpPr>
          <p:nvPr>
            <p:ph idx="1"/>
          </p:nvPr>
        </p:nvSpPr>
        <p:spPr>
          <a:ln w="19050" cmpd="sng">
            <a:solidFill>
              <a:srgbClr val="800000"/>
            </a:solidFill>
          </a:ln>
        </p:spPr>
        <p:txBody>
          <a:bodyPr>
            <a:normAutofit fontScale="55000" lnSpcReduction="20000"/>
          </a:bodyPr>
          <a:lstStyle/>
          <a:p>
            <a:pPr marL="0" indent="0">
              <a:buNone/>
            </a:pPr>
            <a:r>
              <a:rPr lang="es-ES" sz="2900" b="1" dirty="0" smtClean="0">
                <a:solidFill>
                  <a:srgbClr val="FF7F01"/>
                </a:solidFill>
              </a:rPr>
              <a:t>25.EMPRESA  EN CONCURSO ¿PODRÁ INICIARSE, CONTINUARSE O REABRIRSE LA EJECUCIÓN SI EL CRÉDITO LABORAL NO SE INCLUYE EN EL PASIVO?</a:t>
            </a:r>
          </a:p>
          <a:p>
            <a:pPr marL="342900" lvl="1" indent="0">
              <a:buNone/>
            </a:pPr>
            <a:r>
              <a:rPr lang="es-ES" sz="2300" dirty="0" smtClean="0"/>
              <a:t>No es una causa que determine la recuperación de la competencia, sólo los casos de CONCLUSIÓN DEL CONCURSO, sigue siendo competente el Juzgado Mercantil</a:t>
            </a:r>
          </a:p>
          <a:p>
            <a:pPr marL="342900" lvl="1" indent="0">
              <a:buNone/>
            </a:pPr>
            <a:r>
              <a:rPr lang="es-ES" sz="2300" dirty="0" smtClean="0"/>
              <a:t>Debe solicitarse la inclusión del crédito en la LISTA PRVISIONAL O DEFINITIVA DE ACREEDORE</a:t>
            </a:r>
            <a:r>
              <a:rPr lang="es-ES" dirty="0" smtClean="0"/>
              <a:t>S</a:t>
            </a:r>
          </a:p>
          <a:p>
            <a:pPr marL="0" indent="0" algn="just">
              <a:buNone/>
            </a:pPr>
            <a:r>
              <a:rPr lang="es-ES" sz="2900" b="1" dirty="0" smtClean="0">
                <a:solidFill>
                  <a:srgbClr val="FF7F01"/>
                </a:solidFill>
              </a:rPr>
              <a:t>26. ¿QUÉ EFECTOS TIENE PARA LA EJECUCIÓN QUE SE HAYA APROBADO EL CONVENIO DE ACREEDORES MEDIANTE SENTENCIA DEL JUZGADO MERCANTIL?</a:t>
            </a:r>
          </a:p>
          <a:p>
            <a:pPr marL="342900" lvl="1" indent="0" algn="just">
              <a:buNone/>
            </a:pPr>
            <a:r>
              <a:rPr lang="es-ES_tradnl" dirty="0" smtClean="0"/>
              <a:t> </a:t>
            </a:r>
            <a:r>
              <a:rPr lang="es-ES_tradnl" sz="2300" b="1" dirty="0" smtClean="0"/>
              <a:t>AUTO  TS, </a:t>
            </a:r>
            <a:r>
              <a:rPr lang="es-ES_tradnl" sz="2300" b="1" dirty="0"/>
              <a:t>de la Sala de Conflictos de Competencia, </a:t>
            </a:r>
            <a:r>
              <a:rPr lang="es-ES_tradnl" sz="2300" b="1" dirty="0" smtClean="0"/>
              <a:t>de </a:t>
            </a:r>
            <a:r>
              <a:rPr lang="es-ES_tradnl" sz="2300" b="1" dirty="0"/>
              <a:t>29 de septiembre de 2015 (ATS 7769/2015) </a:t>
            </a:r>
            <a:r>
              <a:rPr lang="es-ES_tradnl" sz="2300" dirty="0"/>
              <a:t>que señala que “.</a:t>
            </a:r>
            <a:r>
              <a:rPr lang="es-ES_tradnl" sz="2300" dirty="0" smtClean="0"/>
              <a:t>. </a:t>
            </a:r>
            <a:r>
              <a:rPr lang="es-ES_tradnl" sz="2300" dirty="0"/>
              <a:t>En principio, -- como ha puesto también de relieve la Sala I de este Tribunal Supremo en asuntos similares, en especial en sus Autos de fechas 14-05-2012 (recurso 178/2011) y 10-07-2012 (recurso 5/2012) o en Sentencia de 18-02-2015 (recurso 2067/2013) --, </a:t>
            </a:r>
            <a:r>
              <a:rPr lang="es-ES_tradnl" sz="2300" dirty="0" smtClean="0"/>
              <a:t>" </a:t>
            </a:r>
            <a:r>
              <a:rPr lang="es-ES_tradnl" sz="2300" b="1" dirty="0"/>
              <a:t>desde la eficacia del convenio cesarán todos los efectos de la declaración de concurso, quedando sustituidos por los que, en su caso, se establezcan en el propio convenio ... " ( art. 133.2 LC )</a:t>
            </a:r>
            <a:r>
              <a:rPr lang="es-ES_tradnl" sz="2300" dirty="0"/>
              <a:t>, debe concluirse que desde ese momento </a:t>
            </a:r>
            <a:r>
              <a:rPr lang="es-ES_tradnl" sz="2300" b="1" dirty="0"/>
              <a:t>el juez del concurso deja de tener la competencia para el conocimiento de las acciones y procedimientos con trascendencia para el patrimonio del deudor a que se refiere el art. 8 </a:t>
            </a:r>
            <a:r>
              <a:rPr lang="es-ES_tradnl" sz="2300" b="1" dirty="0" smtClean="0"/>
              <a:t> y </a:t>
            </a:r>
            <a:r>
              <a:rPr lang="es-ES_tradnl" sz="2300" b="1" dirty="0"/>
              <a:t>50 de la Ley </a:t>
            </a:r>
            <a:r>
              <a:rPr lang="es-ES_tradnl" sz="2300" b="1" dirty="0" smtClean="0"/>
              <a:t>Concursal </a:t>
            </a:r>
            <a:r>
              <a:rPr lang="es-ES_tradnl" sz="2300" dirty="0" smtClean="0"/>
              <a:t>desde </a:t>
            </a:r>
            <a:r>
              <a:rPr lang="es-ES_tradnl" sz="2300" dirty="0"/>
              <a:t>la firmeza de la sentencia aprobatoria del convenio hasta la declaración de cumplimiento del mismo o, en su defecto, hasta la apertura de la fase de liquidación, </a:t>
            </a:r>
            <a:r>
              <a:rPr lang="es-ES" sz="2300" dirty="0" smtClean="0"/>
              <a:t>…</a:t>
            </a:r>
            <a:r>
              <a:rPr lang="es-ES_tradnl" sz="2300" dirty="0" smtClean="0"/>
              <a:t>durante </a:t>
            </a:r>
            <a:r>
              <a:rPr lang="es-ES_tradnl" sz="2300" dirty="0"/>
              <a:t>ese espacio temporal el concursado recupere su actividad profesional o empresarial a través precisamente del convenio " ( ATS/I 24-01-2012 -recurso 164/2011 ).</a:t>
            </a:r>
            <a:endParaRPr lang="es-ES" sz="2300"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31</a:t>
            </a:fld>
            <a:endParaRPr lang="en-US"/>
          </a:p>
        </p:txBody>
      </p:sp>
    </p:spTree>
    <p:extLst>
      <p:ext uri="{BB962C8B-B14F-4D97-AF65-F5344CB8AC3E}">
        <p14:creationId xmlns:p14="http://schemas.microsoft.com/office/powerpoint/2010/main" val="309166644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V. CONCURSO DE ACREEDORES</a:t>
            </a:r>
            <a:endParaRPr lang="es-ES" dirty="0"/>
          </a:p>
        </p:txBody>
      </p:sp>
      <p:sp>
        <p:nvSpPr>
          <p:cNvPr id="3" name="Marcador de contenido 2"/>
          <p:cNvSpPr>
            <a:spLocks noGrp="1"/>
          </p:cNvSpPr>
          <p:nvPr>
            <p:ph idx="1"/>
          </p:nvPr>
        </p:nvSpPr>
        <p:spPr>
          <a:ln w="19050" cmpd="sng">
            <a:solidFill>
              <a:srgbClr val="800000"/>
            </a:solidFill>
          </a:ln>
        </p:spPr>
        <p:txBody>
          <a:bodyPr>
            <a:normAutofit fontScale="77500" lnSpcReduction="20000"/>
          </a:bodyPr>
          <a:lstStyle/>
          <a:p>
            <a:pPr marL="0" indent="0" algn="just">
              <a:buNone/>
            </a:pPr>
            <a:r>
              <a:rPr lang="es-ES" sz="2100" b="1" dirty="0" smtClean="0">
                <a:solidFill>
                  <a:srgbClr val="FF7F01"/>
                </a:solidFill>
              </a:rPr>
              <a:t>27.SI LA EMPRESA ESTÁ EN PRECONCURSO¿QUÉ HA DE HACERSE CON EL DINERO OBTENIDO POR LOS EMBARGOS ANTERIORES A LA COMUNICACIÓN DEL </a:t>
            </a:r>
            <a:r>
              <a:rPr lang="es-ES" sz="2100" b="1" dirty="0" smtClean="0">
                <a:solidFill>
                  <a:srgbClr val="FF7F01"/>
                </a:solidFill>
              </a:rPr>
              <a:t>PRECONCURSO</a:t>
            </a:r>
            <a:endParaRPr lang="es-ES" sz="2100" b="1" dirty="0" smtClean="0">
              <a:solidFill>
                <a:srgbClr val="000000"/>
              </a:solidFill>
            </a:endParaRPr>
          </a:p>
          <a:p>
            <a:pPr algn="just">
              <a:buFont typeface="Wingdings" charset="2"/>
              <a:buChar char="Ø"/>
            </a:pPr>
            <a:r>
              <a:rPr lang="es-ES" sz="1800" b="1" dirty="0" smtClean="0">
                <a:solidFill>
                  <a:srgbClr val="000000"/>
                </a:solidFill>
              </a:rPr>
              <a:t>Ley Concursal:  </a:t>
            </a:r>
            <a:r>
              <a:rPr lang="es-ES" sz="1800" b="1" dirty="0" err="1" smtClean="0">
                <a:solidFill>
                  <a:srgbClr val="000000"/>
                </a:solidFill>
              </a:rPr>
              <a:t>Preconcurso</a:t>
            </a:r>
            <a:r>
              <a:rPr lang="es-ES" sz="1800" b="1" dirty="0" smtClean="0">
                <a:solidFill>
                  <a:srgbClr val="000000"/>
                </a:solidFill>
              </a:rPr>
              <a:t> art.5bis (</a:t>
            </a:r>
            <a:r>
              <a:rPr lang="es-ES" sz="1800" b="1" dirty="0" err="1" smtClean="0">
                <a:solidFill>
                  <a:srgbClr val="000000"/>
                </a:solidFill>
              </a:rPr>
              <a:t>modif</a:t>
            </a:r>
            <a:r>
              <a:rPr lang="es-ES" sz="1800" b="1" dirty="0" smtClean="0">
                <a:solidFill>
                  <a:srgbClr val="000000"/>
                </a:solidFill>
              </a:rPr>
              <a:t> Ley 29/2015, 25-5)</a:t>
            </a:r>
          </a:p>
          <a:p>
            <a:pPr lvl="1" algn="just">
              <a:buFont typeface="Wingdings" charset="2"/>
              <a:buChar char="Ø"/>
            </a:pPr>
            <a:r>
              <a:rPr lang="es-ES" sz="1600" dirty="0" smtClean="0">
                <a:solidFill>
                  <a:srgbClr val="000000"/>
                </a:solidFill>
              </a:rPr>
              <a:t>Comunicaci</a:t>
            </a:r>
            <a:r>
              <a:rPr lang="es-ES" sz="1600" dirty="0" smtClean="0">
                <a:solidFill>
                  <a:srgbClr val="000000"/>
                </a:solidFill>
              </a:rPr>
              <a:t>ón del deudor el inicio de negociaciones para alcanzar un acuerdo, indicando las ejecución que se siguen y </a:t>
            </a:r>
            <a:r>
              <a:rPr lang="es-ES" sz="1600" b="1" dirty="0" smtClean="0">
                <a:solidFill>
                  <a:srgbClr val="000000"/>
                </a:solidFill>
              </a:rPr>
              <a:t>cuáles recaen sobre bienes necesarios </a:t>
            </a:r>
            <a:r>
              <a:rPr lang="es-ES" sz="1600" dirty="0" smtClean="0">
                <a:solidFill>
                  <a:srgbClr val="000000"/>
                </a:solidFill>
              </a:rPr>
              <a:t>para la continuidad</a:t>
            </a:r>
          </a:p>
          <a:p>
            <a:pPr lvl="1" algn="just">
              <a:buFont typeface="Wingdings" charset="2"/>
              <a:buChar char="Ø"/>
            </a:pPr>
            <a:r>
              <a:rPr lang="es-ES" sz="1600" b="1" dirty="0" smtClean="0">
                <a:solidFill>
                  <a:srgbClr val="000000"/>
                </a:solidFill>
              </a:rPr>
              <a:t>Decreto del LAJ </a:t>
            </a:r>
            <a:r>
              <a:rPr lang="es-ES" sz="1600" dirty="0" smtClean="0">
                <a:solidFill>
                  <a:srgbClr val="000000"/>
                </a:solidFill>
              </a:rPr>
              <a:t>publicación en </a:t>
            </a:r>
            <a:r>
              <a:rPr lang="es-ES" sz="1600" dirty="0" err="1" smtClean="0">
                <a:solidFill>
                  <a:srgbClr val="000000"/>
                </a:solidFill>
              </a:rPr>
              <a:t>RPConcursal</a:t>
            </a:r>
            <a:r>
              <a:rPr lang="es-ES" sz="1600" dirty="0" smtClean="0">
                <a:solidFill>
                  <a:srgbClr val="000000"/>
                </a:solidFill>
              </a:rPr>
              <a:t> y, en su caso, </a:t>
            </a:r>
            <a:r>
              <a:rPr lang="es-ES" sz="1600" b="1" dirty="0" smtClean="0">
                <a:solidFill>
                  <a:srgbClr val="000000"/>
                </a:solidFill>
              </a:rPr>
              <a:t>hará constar los bienes que unilateralmente el deudor considere necesarios. </a:t>
            </a:r>
          </a:p>
          <a:p>
            <a:pPr lvl="1" algn="just">
              <a:buFont typeface="Wingdings" charset="2"/>
              <a:buChar char="Ø"/>
            </a:pPr>
            <a:r>
              <a:rPr lang="es-ES" sz="1600" dirty="0" smtClean="0">
                <a:solidFill>
                  <a:srgbClr val="000000"/>
                </a:solidFill>
              </a:rPr>
              <a:t>La controversia sobre el carácter necesario de los bienes, se resolverá mediante </a:t>
            </a:r>
            <a:r>
              <a:rPr lang="es-ES" sz="1600" b="1" dirty="0" smtClean="0">
                <a:solidFill>
                  <a:srgbClr val="000000"/>
                </a:solidFill>
              </a:rPr>
              <a:t>recurso contra el Decreto, ante el juez </a:t>
            </a:r>
            <a:r>
              <a:rPr lang="es-ES" sz="1600" dirty="0" smtClean="0">
                <a:solidFill>
                  <a:srgbClr val="000000"/>
                </a:solidFill>
              </a:rPr>
              <a:t>competente del concurso.</a:t>
            </a:r>
          </a:p>
          <a:p>
            <a:pPr lvl="1" algn="just">
              <a:buFont typeface="Wingdings" charset="2"/>
              <a:buChar char="Ø"/>
            </a:pPr>
            <a:r>
              <a:rPr lang="es-ES" sz="1600" dirty="0" smtClean="0">
                <a:solidFill>
                  <a:srgbClr val="000000"/>
                </a:solidFill>
              </a:rPr>
              <a:t>No </a:t>
            </a:r>
            <a:r>
              <a:rPr lang="es-ES" sz="1600" b="1" dirty="0" smtClean="0">
                <a:solidFill>
                  <a:srgbClr val="000000"/>
                </a:solidFill>
              </a:rPr>
              <a:t>se inician nuevas </a:t>
            </a:r>
            <a:r>
              <a:rPr lang="es-ES" sz="1600" dirty="0" smtClean="0">
                <a:solidFill>
                  <a:srgbClr val="000000"/>
                </a:solidFill>
              </a:rPr>
              <a:t>ejecuciones y </a:t>
            </a:r>
            <a:r>
              <a:rPr lang="es-ES" sz="1600" b="1" dirty="0" smtClean="0">
                <a:solidFill>
                  <a:srgbClr val="000000"/>
                </a:solidFill>
              </a:rPr>
              <a:t>se suspenden las ejecuciones </a:t>
            </a:r>
            <a:r>
              <a:rPr lang="es-ES" sz="1600" dirty="0" smtClean="0">
                <a:solidFill>
                  <a:srgbClr val="000000"/>
                </a:solidFill>
              </a:rPr>
              <a:t>de los bienes necesarios que estén en tramitación a partir de la comunicación de la resolución del LAJ</a:t>
            </a:r>
            <a:endParaRPr lang="es-ES" sz="1600" dirty="0">
              <a:solidFill>
                <a:srgbClr val="000000"/>
              </a:solidFill>
            </a:endParaRPr>
          </a:p>
          <a:p>
            <a:pPr algn="just">
              <a:buFont typeface="Wingdings" charset="2"/>
              <a:buChar char="Ø"/>
            </a:pPr>
            <a:r>
              <a:rPr lang="es-ES" sz="1800" b="1" dirty="0" smtClean="0">
                <a:solidFill>
                  <a:srgbClr val="000000"/>
                </a:solidFill>
              </a:rPr>
              <a:t>Si el dinero </a:t>
            </a:r>
            <a:r>
              <a:rPr lang="es-ES" sz="1800" dirty="0" smtClean="0">
                <a:solidFill>
                  <a:srgbClr val="000000"/>
                </a:solidFill>
              </a:rPr>
              <a:t>se declara necesario: suspensión de la ejecución:</a:t>
            </a:r>
          </a:p>
          <a:p>
            <a:pPr lvl="1" algn="just">
              <a:buFont typeface="Wingdings" charset="2"/>
              <a:buChar char="Ø"/>
            </a:pPr>
            <a:r>
              <a:rPr lang="es-ES" sz="1600" b="1" dirty="0" smtClean="0">
                <a:solidFill>
                  <a:srgbClr val="000000"/>
                </a:solidFill>
              </a:rPr>
              <a:t>Auto 28-4-2015 Juzgado Mercantil 8 Madrid</a:t>
            </a:r>
            <a:r>
              <a:rPr lang="es-ES" sz="1600" dirty="0" smtClean="0">
                <a:solidFill>
                  <a:srgbClr val="000000"/>
                </a:solidFill>
              </a:rPr>
              <a:t>: declara bien necesario “la tesorería de la empresa”</a:t>
            </a:r>
          </a:p>
          <a:p>
            <a:pPr lvl="1" algn="just">
              <a:buFont typeface="Wingdings" charset="2"/>
              <a:buChar char="Ø"/>
            </a:pPr>
            <a:r>
              <a:rPr lang="es-ES" sz="1600" b="1" dirty="0" smtClean="0">
                <a:solidFill>
                  <a:srgbClr val="000000"/>
                </a:solidFill>
              </a:rPr>
              <a:t>Auto 52/2015, 26 de junio Audiencia Provincial de Málaga, </a:t>
            </a:r>
            <a:r>
              <a:rPr lang="es-ES" sz="1600" dirty="0" smtClean="0">
                <a:solidFill>
                  <a:srgbClr val="000000"/>
                </a:solidFill>
              </a:rPr>
              <a:t>suspensión de la ejecución una vez notificado el carácter necesario de los bienes </a:t>
            </a:r>
            <a:r>
              <a:rPr lang="es-ES" sz="1600" dirty="0" smtClean="0">
                <a:solidFill>
                  <a:srgbClr val="000000"/>
                </a:solidFill>
              </a:rPr>
              <a:t> </a:t>
            </a:r>
            <a:endParaRPr lang="es-ES" sz="1600" dirty="0" smtClean="0">
              <a:solidFill>
                <a:srgbClr val="000000"/>
              </a:solidFill>
            </a:endParaRPr>
          </a:p>
          <a:p>
            <a:pPr lvl="1" algn="just">
              <a:buFont typeface="Wingdings" charset="2"/>
              <a:buChar char="Ø"/>
            </a:pPr>
            <a:endParaRPr lang="es-ES" sz="1600" b="1" dirty="0" smtClean="0">
              <a:solidFill>
                <a:srgbClr val="000000"/>
              </a:solidFill>
            </a:endParaRPr>
          </a:p>
          <a:p>
            <a:pPr marL="349250" lvl="1" indent="0" algn="just">
              <a:buNone/>
            </a:pPr>
            <a:endParaRPr lang="es-ES" sz="2700" b="1" dirty="0" smtClean="0">
              <a:solidFill>
                <a:srgbClr val="000000"/>
              </a:solidFill>
            </a:endParaRPr>
          </a:p>
          <a:p>
            <a:pPr marL="0" indent="0" algn="just">
              <a:buNone/>
            </a:pPr>
            <a:endParaRPr lang="es-ES" sz="2900" b="1" dirty="0" smtClean="0">
              <a:solidFill>
                <a:srgbClr val="000000"/>
              </a:solidFill>
            </a:endParaRPr>
          </a:p>
          <a:p>
            <a:pPr marL="0" indent="0">
              <a:buNone/>
            </a:pPr>
            <a:endParaRPr lang="es-ES" sz="2900" b="1" dirty="0">
              <a:solidFill>
                <a:srgbClr val="FF7F01"/>
              </a:solidFill>
            </a:endParaRPr>
          </a:p>
        </p:txBody>
      </p:sp>
      <p:sp>
        <p:nvSpPr>
          <p:cNvPr id="4" name="Marcador de número de diapositiva 3"/>
          <p:cNvSpPr>
            <a:spLocks noGrp="1"/>
          </p:cNvSpPr>
          <p:nvPr>
            <p:ph type="sldNum" sz="quarter" idx="12"/>
          </p:nvPr>
        </p:nvSpPr>
        <p:spPr/>
        <p:txBody>
          <a:bodyPr/>
          <a:lstStyle/>
          <a:p>
            <a:fld id="{19371D3E-5A18-49EB-AD2A-429AF165759F}" type="slidenum">
              <a:rPr lang="en-US" smtClean="0"/>
              <a:t>32</a:t>
            </a:fld>
            <a:endParaRPr lang="en-US"/>
          </a:p>
        </p:txBody>
      </p:sp>
    </p:spTree>
    <p:extLst>
      <p:ext uri="{BB962C8B-B14F-4D97-AF65-F5344CB8AC3E}">
        <p14:creationId xmlns:p14="http://schemas.microsoft.com/office/powerpoint/2010/main" val="3724659968"/>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VI. OTRAS CUESTIONES DE EJECUCIÓN </a:t>
            </a:r>
            <a:endParaRPr lang="es-ES" dirty="0"/>
          </a:p>
        </p:txBody>
      </p:sp>
      <p:sp>
        <p:nvSpPr>
          <p:cNvPr id="3" name="Marcador de contenido 2"/>
          <p:cNvSpPr>
            <a:spLocks noGrp="1"/>
          </p:cNvSpPr>
          <p:nvPr>
            <p:ph idx="1"/>
          </p:nvPr>
        </p:nvSpPr>
        <p:spPr>
          <a:xfrm>
            <a:off x="779463" y="1956137"/>
            <a:ext cx="7583488" cy="4292263"/>
          </a:xfrm>
          <a:ln w="19050" cmpd="sng">
            <a:solidFill>
              <a:schemeClr val="bg1">
                <a:lumMod val="50000"/>
              </a:schemeClr>
            </a:solidFill>
          </a:ln>
        </p:spPr>
        <p:txBody>
          <a:bodyPr>
            <a:normAutofit fontScale="25000" lnSpcReduction="20000"/>
          </a:bodyPr>
          <a:lstStyle/>
          <a:p>
            <a:pPr marL="0" indent="0" algn="just">
              <a:buNone/>
            </a:pPr>
            <a:r>
              <a:rPr lang="es-ES" sz="4800" b="1" dirty="0" smtClean="0">
                <a:solidFill>
                  <a:srgbClr val="FF7F01"/>
                </a:solidFill>
              </a:rPr>
              <a:t>28. </a:t>
            </a:r>
            <a:r>
              <a:rPr lang="is-IS" sz="4800" b="1" dirty="0">
                <a:solidFill>
                  <a:srgbClr val="FF7F01"/>
                </a:solidFill>
              </a:rPr>
              <a:t>MODIFICACIÓN SUSTANCIAL DE CONDICIONES DE TRABAJO: SI SE DECLARA EN </a:t>
            </a:r>
            <a:r>
              <a:rPr lang="is-IS" sz="4800" b="1" dirty="0" smtClean="0">
                <a:solidFill>
                  <a:srgbClr val="FF7F01"/>
                </a:solidFill>
              </a:rPr>
              <a:t>SENTENCIA </a:t>
            </a:r>
            <a:r>
              <a:rPr lang="is-IS" sz="4800" b="1" dirty="0">
                <a:solidFill>
                  <a:srgbClr val="FF7F01"/>
                </a:solidFill>
              </a:rPr>
              <a:t>COMO </a:t>
            </a:r>
            <a:r>
              <a:rPr lang="is-IS" sz="4800" b="1" dirty="0" smtClean="0">
                <a:solidFill>
                  <a:srgbClr val="FF7F01"/>
                </a:solidFill>
              </a:rPr>
              <a:t>INJUSTIFICADA </a:t>
            </a:r>
            <a:r>
              <a:rPr lang="is-IS" sz="4800" b="1" dirty="0">
                <a:solidFill>
                  <a:srgbClr val="FF7F01"/>
                </a:solidFill>
              </a:rPr>
              <a:t>¿ CABE SOLICITAR POR EL TRABAJADOR SER REPUESTO EN LAS ANTERIORES CONDICIONES O SÓLO PUEDE PEDIR LA EXTINCIÓN DE LA RELACIÓN LABORAL CONFORME EL ART. 138.8 LRJS</a:t>
            </a:r>
            <a:r>
              <a:rPr lang="is-IS" sz="4800" b="1" dirty="0" smtClean="0">
                <a:solidFill>
                  <a:srgbClr val="FF7F01"/>
                </a:solidFill>
              </a:rPr>
              <a:t>?</a:t>
            </a:r>
          </a:p>
          <a:p>
            <a:pPr algn="just">
              <a:buFont typeface="Wingdings" charset="2"/>
              <a:buChar char="ü"/>
            </a:pPr>
            <a:r>
              <a:rPr lang="es-ES" sz="4000" b="1" dirty="0" smtClean="0"/>
              <a:t>LRJS ART. 138. 6, 7, 8 y  9 </a:t>
            </a:r>
            <a:r>
              <a:rPr lang="es-ES" sz="4000" dirty="0" smtClean="0"/>
              <a:t>Es una sentencia </a:t>
            </a:r>
            <a:r>
              <a:rPr lang="es-ES" sz="4000" b="1" dirty="0" smtClean="0"/>
              <a:t>ejecutiva</a:t>
            </a:r>
            <a:r>
              <a:rPr lang="es-ES" sz="4000" dirty="0" smtClean="0"/>
              <a:t> </a:t>
            </a:r>
            <a:r>
              <a:rPr lang="es-ES" sz="4000" dirty="0" smtClean="0"/>
              <a:t>, sólo </a:t>
            </a:r>
            <a:r>
              <a:rPr lang="es-ES" sz="4000" dirty="0" smtClean="0"/>
              <a:t>cabe recurso frente a las sentencias </a:t>
            </a:r>
            <a:r>
              <a:rPr lang="es-ES" sz="4000" dirty="0" smtClean="0"/>
              <a:t>colectivas</a:t>
            </a:r>
          </a:p>
          <a:p>
            <a:pPr lvl="1" algn="just">
              <a:buFont typeface="Wingdings" charset="2"/>
              <a:buChar char="ü"/>
            </a:pPr>
            <a:r>
              <a:rPr lang="es-ES" sz="4000" dirty="0" smtClean="0"/>
              <a:t>Discusi</a:t>
            </a:r>
            <a:r>
              <a:rPr lang="es-ES" sz="4000" dirty="0" smtClean="0"/>
              <a:t>ón no pacífica interpretación </a:t>
            </a:r>
            <a:r>
              <a:rPr lang="es-ES" sz="4000" b="1" dirty="0" smtClean="0"/>
              <a:t>ejecución “injustificada” y “nulidad” apartados 8 y 9</a:t>
            </a:r>
          </a:p>
          <a:p>
            <a:pPr lvl="1" algn="just">
              <a:buFont typeface="Wingdings" charset="2"/>
              <a:buChar char="ü"/>
            </a:pPr>
            <a:r>
              <a:rPr lang="es-ES" sz="4000" dirty="0" smtClean="0"/>
              <a:t>Condena a </a:t>
            </a:r>
            <a:r>
              <a:rPr lang="es-ES" sz="4000" b="1" dirty="0" smtClean="0"/>
              <a:t>obligación de hacer </a:t>
            </a:r>
            <a:r>
              <a:rPr lang="es-ES" sz="4000" dirty="0" smtClean="0"/>
              <a:t>(“ser repuesto en sus CT) </a:t>
            </a:r>
            <a:r>
              <a:rPr lang="es-ES" sz="4000" b="1" dirty="0" smtClean="0"/>
              <a:t>y dineraria </a:t>
            </a:r>
            <a:r>
              <a:rPr lang="es-ES" sz="4000" dirty="0" smtClean="0"/>
              <a:t>(“abono daños y perjuicios”)</a:t>
            </a:r>
          </a:p>
          <a:p>
            <a:pPr lvl="1" algn="just">
              <a:buFont typeface="Wingdings" charset="2"/>
              <a:buChar char="ü"/>
            </a:pPr>
            <a:r>
              <a:rPr lang="es-ES" sz="4000" dirty="0" smtClean="0"/>
              <a:t>La no reintegración da la “opción” al trabajador de pedir ejecución fallo y la extinción (“podrá”)</a:t>
            </a:r>
          </a:p>
          <a:p>
            <a:pPr lvl="1" algn="just">
              <a:buFont typeface="Wingdings" charset="2"/>
              <a:buChar char="ü"/>
            </a:pPr>
            <a:r>
              <a:rPr lang="es-ES" sz="4000" dirty="0" smtClean="0"/>
              <a:t>Mayoritariamente se entiende  procede la extinción, al contraponer el redactado con el apartado 9) “</a:t>
            </a:r>
            <a:r>
              <a:rPr lang="es-ES" sz="4000" b="1" dirty="0" smtClean="0"/>
              <a:t>en sus propios términos”</a:t>
            </a:r>
          </a:p>
          <a:p>
            <a:pPr lvl="2" algn="just">
              <a:buFont typeface="Wingdings" charset="2"/>
              <a:buChar char="ü"/>
            </a:pPr>
            <a:r>
              <a:rPr lang="es-ES" sz="4000" b="1" dirty="0" smtClean="0"/>
              <a:t>Tribunal Constitucional S 84/2012, 18-4 cuestión de inconstitucionalidad: inadmisión del recurso por no superar juicio de relevancia</a:t>
            </a:r>
          </a:p>
          <a:p>
            <a:pPr lvl="2" algn="just">
              <a:buFont typeface="Wingdings" charset="2"/>
              <a:buChar char="ü"/>
            </a:pPr>
            <a:r>
              <a:rPr lang="es-ES" sz="4000" b="1" dirty="0" smtClean="0"/>
              <a:t>Sentencia TSJ País Vaso 22/10/2004, recurso 1863/04 , con cita de la 23-9-03 </a:t>
            </a:r>
            <a:r>
              <a:rPr lang="es-ES" sz="4000" dirty="0" smtClean="0"/>
              <a:t>(a favor de la ejecución en sus propios términos)</a:t>
            </a:r>
            <a:endParaRPr lang="es-ES" sz="4000" b="1" dirty="0" smtClean="0"/>
          </a:p>
          <a:p>
            <a:pPr lvl="2" algn="just">
              <a:buFont typeface="Wingdings" charset="2"/>
              <a:buChar char="ü"/>
            </a:pPr>
            <a:r>
              <a:rPr lang="es-ES" sz="4000" b="1" dirty="0" smtClean="0"/>
              <a:t>Sentencia TSJ Catalunya 26/5/2004 , Recurso 346/2002</a:t>
            </a:r>
            <a:endParaRPr lang="es-ES" sz="4000" dirty="0"/>
          </a:p>
          <a:p>
            <a:pPr algn="just">
              <a:buFont typeface="Wingdings" charset="2"/>
              <a:buChar char="ü"/>
            </a:pPr>
            <a:r>
              <a:rPr lang="es-ES" sz="4000" b="1" dirty="0" smtClean="0"/>
              <a:t>OTRAS SENTENCIAS:</a:t>
            </a:r>
          </a:p>
          <a:p>
            <a:pPr lvl="1" algn="just">
              <a:buFont typeface="Wingdings" charset="2"/>
              <a:buChar char="Ø"/>
            </a:pPr>
            <a:r>
              <a:rPr lang="es-ES" sz="4000" b="1" dirty="0" smtClean="0"/>
              <a:t>TS STA. 21-2-2008, RCUD 1555/2007 </a:t>
            </a:r>
            <a:r>
              <a:rPr lang="es-ES" sz="4000" dirty="0" smtClean="0"/>
              <a:t>: </a:t>
            </a:r>
            <a:r>
              <a:rPr lang="es-ES" sz="4000" dirty="0" err="1" smtClean="0"/>
              <a:t>Irrecurribilidad</a:t>
            </a:r>
            <a:r>
              <a:rPr lang="es-ES" sz="4000" dirty="0" smtClean="0"/>
              <a:t> del Auto dictado en ejecuci</a:t>
            </a:r>
            <a:r>
              <a:rPr lang="es-ES" sz="4000" dirty="0" smtClean="0"/>
              <a:t>ón de sentencia de MSCT, por no ser ésta recurrible</a:t>
            </a:r>
            <a:endParaRPr lang="es-ES" sz="4000" dirty="0" smtClean="0"/>
          </a:p>
          <a:p>
            <a:pPr lvl="1" algn="just">
              <a:buFont typeface="Wingdings" charset="2"/>
              <a:buChar char="ü"/>
            </a:pPr>
            <a:r>
              <a:rPr lang="es-ES_tradnl" sz="4000" b="1" dirty="0"/>
              <a:t>TS. SENTENCIA 20-5-2014 RCUD 2589/2013 </a:t>
            </a:r>
            <a:r>
              <a:rPr lang="es-ES_tradnl" sz="4000" dirty="0" smtClean="0"/>
              <a:t>3</a:t>
            </a:r>
            <a:r>
              <a:rPr lang="es-ES_tradnl" sz="4000" dirty="0"/>
              <a:t>. La restauración de la situación que el trabajador tenía </a:t>
            </a:r>
            <a:r>
              <a:rPr lang="es-ES" sz="4000" dirty="0" smtClean="0"/>
              <a:t>…</a:t>
            </a:r>
            <a:r>
              <a:rPr lang="es-ES_tradnl" sz="4000" dirty="0" smtClean="0"/>
              <a:t>lleva </a:t>
            </a:r>
            <a:r>
              <a:rPr lang="es-ES" sz="4000" dirty="0" smtClean="0"/>
              <a:t>…</a:t>
            </a:r>
            <a:r>
              <a:rPr lang="es-ES_tradnl" sz="4000" b="1" dirty="0" smtClean="0"/>
              <a:t>dos </a:t>
            </a:r>
            <a:r>
              <a:rPr lang="es-ES_tradnl" sz="4000" b="1" dirty="0"/>
              <a:t>consecuencias</a:t>
            </a:r>
            <a:r>
              <a:rPr lang="es-ES_tradnl" sz="4000" dirty="0"/>
              <a:t>: la prestación de servicios con arreglo a la jornada inicial </a:t>
            </a:r>
            <a:r>
              <a:rPr lang="es-ES" sz="4000" dirty="0" smtClean="0"/>
              <a:t>…</a:t>
            </a:r>
            <a:r>
              <a:rPr lang="es-ES_tradnl" sz="4000" dirty="0" smtClean="0"/>
              <a:t>y </a:t>
            </a:r>
            <a:r>
              <a:rPr lang="es-ES_tradnl" sz="4000" dirty="0"/>
              <a:t>la reintegración de la diferencia salarial acordada -y provocada por la reducción de la </a:t>
            </a:r>
            <a:r>
              <a:rPr lang="es-ES_tradnl" sz="4000" dirty="0" smtClean="0"/>
              <a:t>jornada</a:t>
            </a:r>
            <a:r>
              <a:rPr lang="es-ES" sz="4000" dirty="0" smtClean="0"/>
              <a:t>…</a:t>
            </a:r>
            <a:r>
              <a:rPr lang="es-ES_tradnl" sz="4000" b="1" dirty="0"/>
              <a:t>N</a:t>
            </a:r>
            <a:r>
              <a:rPr lang="es-ES_tradnl" sz="4000" b="1" dirty="0" smtClean="0"/>
              <a:t>o </a:t>
            </a:r>
            <a:r>
              <a:rPr lang="es-ES_tradnl" sz="4000" b="1" dirty="0"/>
              <a:t>cabe obligar al trabajador a interponer una nueva demanda para ser reintegrado de tales diferencias salariales</a:t>
            </a:r>
            <a:r>
              <a:rPr lang="es-ES_tradnl" sz="4000" dirty="0"/>
              <a:t>, pues lo que la sentencia firme ha declarado es su derecho a la reposición de las condiciones y tal reposición no comporta exclusivamente un efecto ex nunc, sino que se remonta al momento en que las condiciones fueron alteradas, en la medida que tal restitución es materialmente factible</a:t>
            </a:r>
          </a:p>
          <a:p>
            <a:pPr algn="just">
              <a:buFont typeface="Wingdings" charset="2"/>
              <a:buChar char="ü"/>
            </a:pPr>
            <a:endParaRPr lang="es-ES_tradnl" dirty="0" smtClean="0"/>
          </a:p>
          <a:p>
            <a:pPr algn="just">
              <a:buFont typeface="Wingdings" charset="2"/>
              <a:buChar char="ü"/>
            </a:pPr>
            <a:endParaRPr lang="es-ES_tradnl" dirty="0"/>
          </a:p>
          <a:p>
            <a:pPr algn="just">
              <a:buFont typeface="Wingdings" charset="2"/>
              <a:buChar char="ü"/>
            </a:pPr>
            <a:endParaRPr lang="es-ES_tradnl" dirty="0"/>
          </a:p>
          <a:p>
            <a:pPr algn="just">
              <a:buFont typeface="Wingdings" charset="2"/>
              <a:buChar char="ü"/>
            </a:pPr>
            <a:endParaRPr lang="es-ES"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33</a:t>
            </a:fld>
            <a:endParaRPr lang="en-US"/>
          </a:p>
        </p:txBody>
      </p:sp>
    </p:spTree>
    <p:extLst>
      <p:ext uri="{BB962C8B-B14F-4D97-AF65-F5344CB8AC3E}">
        <p14:creationId xmlns:p14="http://schemas.microsoft.com/office/powerpoint/2010/main" val="2242542314"/>
      </p:ext>
    </p:extLst>
  </p:cSld>
  <p:clrMapOvr>
    <a:masterClrMapping/>
  </p:clrMapOvr>
  <p:transition xmlns:p14="http://schemas.microsoft.com/office/powerpoint/2010/main" spd="slow">
    <p:push dir="u"/>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VI. OTRAS CUESTIONES DE EJECUCIÓN </a:t>
            </a:r>
            <a:endParaRPr lang="es-ES" dirty="0"/>
          </a:p>
        </p:txBody>
      </p:sp>
      <p:sp>
        <p:nvSpPr>
          <p:cNvPr id="3" name="Marcador de contenido 2"/>
          <p:cNvSpPr>
            <a:spLocks noGrp="1"/>
          </p:cNvSpPr>
          <p:nvPr>
            <p:ph idx="1"/>
          </p:nvPr>
        </p:nvSpPr>
        <p:spPr>
          <a:ln w="19050" cmpd="sng">
            <a:solidFill>
              <a:schemeClr val="bg1">
                <a:lumMod val="50000"/>
              </a:schemeClr>
            </a:solidFill>
          </a:ln>
        </p:spPr>
        <p:txBody>
          <a:bodyPr>
            <a:normAutofit lnSpcReduction="10000"/>
          </a:bodyPr>
          <a:lstStyle/>
          <a:p>
            <a:pPr marL="0" indent="0" algn="just">
              <a:buNone/>
            </a:pPr>
            <a:r>
              <a:rPr lang="is-IS" sz="2100" b="1" dirty="0" smtClean="0">
                <a:solidFill>
                  <a:srgbClr val="FF7F01"/>
                </a:solidFill>
              </a:rPr>
              <a:t>29. EMBARGOS: AVERIGUACIÓN </a:t>
            </a:r>
            <a:r>
              <a:rPr lang="is-IS" sz="2100" b="1" dirty="0">
                <a:solidFill>
                  <a:srgbClr val="FF7F01"/>
                </a:solidFill>
              </a:rPr>
              <a:t>DE BIENES: REQUISITOS PARA PEDIR Y OBTENER INFORMACIÓN DE LA AGENCIA TRIBUTARIA EN RELACIÓN CON EL ARTÍCULO 95 LGT Y TIPO DE RESOLUCIÓN PARA </a:t>
            </a:r>
            <a:r>
              <a:rPr lang="is-IS" sz="2100" b="1" dirty="0" smtClean="0">
                <a:solidFill>
                  <a:srgbClr val="FF7F01"/>
                </a:solidFill>
              </a:rPr>
              <a:t>ACORDARLO</a:t>
            </a:r>
          </a:p>
          <a:p>
            <a:pPr marL="0" indent="0" algn="just">
              <a:buNone/>
            </a:pPr>
            <a:r>
              <a:rPr lang="es-ES" dirty="0" smtClean="0"/>
              <a:t>LEY </a:t>
            </a:r>
            <a:r>
              <a:rPr lang="es-ES" dirty="0"/>
              <a:t>GENERAL TRIBUTARIA 58/2003 17-12, ART. </a:t>
            </a:r>
            <a:r>
              <a:rPr lang="es-ES" dirty="0" smtClean="0"/>
              <a:t>95.1 carácter reservado de los datos, y, entre las </a:t>
            </a:r>
            <a:r>
              <a:rPr lang="es-ES" dirty="0" smtClean="0"/>
              <a:t>excepciones,  </a:t>
            </a:r>
            <a:r>
              <a:rPr lang="es-ES" dirty="0" smtClean="0"/>
              <a:t>h)“…</a:t>
            </a:r>
            <a:r>
              <a:rPr lang="es-ES_tradnl" dirty="0" smtClean="0"/>
              <a:t>La </a:t>
            </a:r>
            <a:r>
              <a:rPr lang="es-ES_tradnl" dirty="0"/>
              <a:t>colaboración con los jueces y tribunales para la ejecución de resoluciones judiciales </a:t>
            </a:r>
            <a:r>
              <a:rPr lang="es-ES_tradnl" dirty="0" smtClean="0"/>
              <a:t>firmes”. </a:t>
            </a:r>
          </a:p>
          <a:p>
            <a:pPr marL="0" indent="0" algn="just">
              <a:buNone/>
            </a:pPr>
            <a:r>
              <a:rPr lang="es-ES_tradnl" dirty="0" smtClean="0"/>
              <a:t>La </a:t>
            </a:r>
            <a:r>
              <a:rPr lang="es-ES_tradnl" dirty="0"/>
              <a:t>solicitud judicial de información exigirá </a:t>
            </a:r>
            <a:r>
              <a:rPr lang="es-ES_tradnl" b="1" dirty="0"/>
              <a:t>resolución </a:t>
            </a:r>
            <a:r>
              <a:rPr lang="es-ES_tradnl" b="1" dirty="0" smtClean="0"/>
              <a:t>expresa </a:t>
            </a:r>
            <a:r>
              <a:rPr lang="es-ES_tradnl" dirty="0" smtClean="0"/>
              <a:t>(</a:t>
            </a:r>
            <a:r>
              <a:rPr lang="es-ES_tradnl" b="1" dirty="0" smtClean="0"/>
              <a:t>Decreto </a:t>
            </a:r>
            <a:r>
              <a:rPr lang="es-ES_tradnl" dirty="0" smtClean="0"/>
              <a:t>art.590 LEC </a:t>
            </a:r>
            <a:r>
              <a:rPr lang="es-ES_tradnl" dirty="0" smtClean="0"/>
              <a:t>, LRJS 250 </a:t>
            </a:r>
            <a:r>
              <a:rPr lang="es-ES_tradnl" dirty="0" smtClean="0"/>
              <a:t>y PNJ, aunque cabe con posterioridad que se acuerde mediante Diligencia)</a:t>
            </a:r>
            <a:endParaRPr lang="es-ES_tradnl" dirty="0" smtClean="0"/>
          </a:p>
          <a:p>
            <a:pPr algn="just">
              <a:buFont typeface="Wingdings" charset="2"/>
              <a:buChar char="ü"/>
            </a:pPr>
            <a:endParaRPr lang="es-ES_tradnl" dirty="0"/>
          </a:p>
          <a:p>
            <a:pPr algn="just">
              <a:buFont typeface="Wingdings" charset="2"/>
              <a:buChar char="ü"/>
            </a:pPr>
            <a:endParaRPr lang="es-ES_tradnl" dirty="0"/>
          </a:p>
          <a:p>
            <a:pPr algn="just">
              <a:buFont typeface="Wingdings" charset="2"/>
              <a:buChar char="ü"/>
            </a:pPr>
            <a:endParaRPr lang="es-ES"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34</a:t>
            </a:fld>
            <a:endParaRPr lang="en-US"/>
          </a:p>
        </p:txBody>
      </p:sp>
    </p:spTree>
    <p:extLst>
      <p:ext uri="{BB962C8B-B14F-4D97-AF65-F5344CB8AC3E}">
        <p14:creationId xmlns:p14="http://schemas.microsoft.com/office/powerpoint/2010/main" val="162525810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VI. OTRAS CUESTIONES DE EJECUCIÓN </a:t>
            </a:r>
            <a:endParaRPr lang="es-ES" dirty="0"/>
          </a:p>
        </p:txBody>
      </p:sp>
      <p:sp>
        <p:nvSpPr>
          <p:cNvPr id="3" name="Marcador de contenido 2"/>
          <p:cNvSpPr>
            <a:spLocks noGrp="1"/>
          </p:cNvSpPr>
          <p:nvPr>
            <p:ph idx="1"/>
          </p:nvPr>
        </p:nvSpPr>
        <p:spPr>
          <a:ln w="19050" cmpd="sng">
            <a:solidFill>
              <a:schemeClr val="bg1">
                <a:lumMod val="50000"/>
              </a:schemeClr>
            </a:solidFill>
          </a:ln>
        </p:spPr>
        <p:txBody>
          <a:bodyPr>
            <a:normAutofit lnSpcReduction="10000"/>
          </a:bodyPr>
          <a:lstStyle/>
          <a:p>
            <a:pPr marL="0" indent="0" algn="just">
              <a:buNone/>
            </a:pPr>
            <a:r>
              <a:rPr lang="is-IS" sz="1900" b="1" dirty="0" smtClean="0">
                <a:solidFill>
                  <a:srgbClr val="FF7F01"/>
                </a:solidFill>
              </a:rPr>
              <a:t>30. ¿SE PUEDEN </a:t>
            </a:r>
            <a:r>
              <a:rPr lang="es-ES_tradnl" sz="1900" b="1" dirty="0" smtClean="0">
                <a:solidFill>
                  <a:srgbClr val="FF7F01"/>
                </a:solidFill>
              </a:rPr>
              <a:t>EMBARGAR </a:t>
            </a:r>
            <a:r>
              <a:rPr lang="es-ES_tradnl" sz="1900" b="1" dirty="0">
                <a:solidFill>
                  <a:srgbClr val="FF7F01"/>
                </a:solidFill>
              </a:rPr>
              <a:t>SUBVENCIONES PÚBLICAS PENDIENTES DE COBRAR POR UNA ENTIDAD PRIVADA? ¿ Y SI ES UNA SUBVENCIÓN FINALISTA</a:t>
            </a:r>
            <a:r>
              <a:rPr lang="es-ES_tradnl" sz="1900" b="1" dirty="0" smtClean="0">
                <a:solidFill>
                  <a:srgbClr val="FF7F01"/>
                </a:solidFill>
              </a:rPr>
              <a:t>?</a:t>
            </a:r>
          </a:p>
          <a:p>
            <a:pPr marL="342900" lvl="1" indent="0" algn="just">
              <a:buNone/>
            </a:pPr>
            <a:r>
              <a:rPr lang="es-ES_tradnl" sz="1500" b="1" dirty="0" smtClean="0"/>
              <a:t>LEC 605 </a:t>
            </a:r>
            <a:r>
              <a:rPr lang="es-ES_tradnl" sz="1500" dirty="0" smtClean="0"/>
              <a:t>(bienes absolutamente inembargables)</a:t>
            </a:r>
            <a:r>
              <a:rPr lang="es-ES_tradnl" sz="1500" b="1" dirty="0" smtClean="0"/>
              <a:t>, 606 </a:t>
            </a:r>
            <a:r>
              <a:rPr lang="es-ES_tradnl" sz="1500" dirty="0" smtClean="0"/>
              <a:t>(bienes inembargables del ejecutado) </a:t>
            </a:r>
            <a:r>
              <a:rPr lang="es-ES_tradnl" sz="1500" b="1" dirty="0" smtClean="0"/>
              <a:t>y 607</a:t>
            </a:r>
            <a:r>
              <a:rPr lang="es-ES_tradnl" sz="1500" dirty="0" smtClean="0"/>
              <a:t> (embargo de sueldos y pensiones)</a:t>
            </a:r>
          </a:p>
          <a:p>
            <a:pPr marL="342900" lvl="1" indent="0" algn="just">
              <a:buNone/>
            </a:pPr>
            <a:r>
              <a:rPr lang="es-ES_tradnl" sz="1500" dirty="0" smtClean="0"/>
              <a:t>Se pueden embargar subvenciones públicas de la ejecutada, incluso si es finalista. Sólo se excluiría en el supuesto de que por disposición legal hubiera sido declarada inembargable</a:t>
            </a:r>
          </a:p>
          <a:p>
            <a:pPr marL="342900" lvl="1" indent="0" algn="just">
              <a:buNone/>
            </a:pPr>
            <a:r>
              <a:rPr lang="es-ES_tradnl" sz="1500" b="1" dirty="0" smtClean="0"/>
              <a:t>Ley </a:t>
            </a:r>
            <a:r>
              <a:rPr lang="es-ES_tradnl" sz="1500" b="1" dirty="0"/>
              <a:t>38/2013 , 17-11 Ley General de </a:t>
            </a:r>
            <a:r>
              <a:rPr lang="es-ES_tradnl" sz="1500" b="1" dirty="0" smtClean="0"/>
              <a:t>Subvenciones Artículo </a:t>
            </a:r>
            <a:r>
              <a:rPr lang="es-ES_tradnl" sz="1500" b="1" dirty="0"/>
              <a:t>13.2 </a:t>
            </a:r>
            <a:r>
              <a:rPr lang="es-ES_tradnl" sz="1500" b="1" dirty="0" smtClean="0"/>
              <a:t>b) y e) y Arts</a:t>
            </a:r>
            <a:r>
              <a:rPr lang="es-ES_tradnl" sz="1500" b="1" dirty="0"/>
              <a:t>. 34. 3</a:t>
            </a:r>
            <a:r>
              <a:rPr lang="es-ES_tradnl" sz="1500" dirty="0" smtClean="0"/>
              <a:t> </a:t>
            </a:r>
            <a:r>
              <a:rPr lang="es-ES_tradnl" sz="1500" dirty="0"/>
              <a:t>El pago de la subvención se realizará </a:t>
            </a:r>
            <a:r>
              <a:rPr lang="es-ES_tradnl" sz="1500" b="1" dirty="0"/>
              <a:t>previa justificación, por el beneficiario, de la realización de la actividad, proyecto, objetivo o adopción del comportamiento</a:t>
            </a:r>
            <a:r>
              <a:rPr lang="es-ES_tradnl" sz="1500" dirty="0"/>
              <a:t> para el que se concedió en los términos establecidos en la normativa reguladora de la subvención </a:t>
            </a:r>
            <a:endParaRPr lang="es-ES_tradnl" sz="1500" dirty="0" smtClean="0"/>
          </a:p>
          <a:p>
            <a:pPr marL="342900" lvl="1" indent="0" algn="just">
              <a:buNone/>
            </a:pPr>
            <a:r>
              <a:rPr lang="es-ES_tradnl" sz="1500" b="1" dirty="0" smtClean="0"/>
              <a:t>SENTENCIA </a:t>
            </a:r>
            <a:r>
              <a:rPr lang="es-ES_tradnl" sz="1500" b="1" dirty="0"/>
              <a:t>TC 211/1998, 27-10 sobre embargo </a:t>
            </a:r>
            <a:r>
              <a:rPr lang="es-ES_tradnl" sz="1500" b="1" dirty="0" smtClean="0"/>
              <a:t>Ayuntamiento LHL</a:t>
            </a:r>
          </a:p>
          <a:p>
            <a:pPr marL="342900" lvl="1" indent="0" algn="just">
              <a:buNone/>
            </a:pPr>
            <a:r>
              <a:rPr lang="es-ES_tradnl" sz="1300" b="1" dirty="0"/>
              <a:t>Tribunal Superior de Justicia de Cantabria, (Sala de lo Contencioso-Administrativo, Sección1ª)  Sentencia núm. 293/2012 de 3 abril, Recurso de apelación 335/2011 </a:t>
            </a:r>
            <a:r>
              <a:rPr lang="es-ES_tradnl" sz="1300" dirty="0"/>
              <a:t>declara </a:t>
            </a:r>
            <a:r>
              <a:rPr lang="es-ES_tradnl" sz="1300" dirty="0" err="1" smtClean="0"/>
              <a:t>ine</a:t>
            </a:r>
            <a:r>
              <a:rPr lang="es-ES_tradnl" sz="1300" dirty="0" smtClean="0"/>
              <a:t>  </a:t>
            </a:r>
            <a:r>
              <a:rPr lang="es-ES_tradnl" sz="1300" dirty="0" err="1" smtClean="0"/>
              <a:t>mbargables</a:t>
            </a:r>
            <a:r>
              <a:rPr lang="es-ES_tradnl" sz="1300" dirty="0" smtClean="0"/>
              <a:t> </a:t>
            </a:r>
            <a:r>
              <a:rPr lang="es-ES_tradnl" sz="1300" dirty="0"/>
              <a:t>una subvención por parte de la TGSS otorgada por el Gobierno de Cantabria a un Autónomo para el pago de cuotas S. </a:t>
            </a:r>
            <a:r>
              <a:rPr lang="es-ES_tradnl" sz="1300" dirty="0" smtClean="0"/>
              <a:t>Social, en base a la </a:t>
            </a:r>
            <a:r>
              <a:rPr lang="es-ES_tradnl" sz="1300" dirty="0" err="1" smtClean="0"/>
              <a:t>LGPresupuestaria</a:t>
            </a:r>
            <a:r>
              <a:rPr lang="es-ES_tradnl" sz="1300" dirty="0" smtClean="0"/>
              <a:t> 47/2013 art. 23</a:t>
            </a:r>
          </a:p>
          <a:p>
            <a:pPr marL="0" indent="0" algn="just">
              <a:buNone/>
            </a:pPr>
            <a:endParaRPr lang="es-ES_tradnl" b="1" dirty="0" smtClean="0"/>
          </a:p>
          <a:p>
            <a:pPr marL="0" indent="0" algn="just">
              <a:buNone/>
            </a:pPr>
            <a:endParaRPr lang="es-ES_tradnl" b="1" dirty="0" smtClean="0"/>
          </a:p>
          <a:p>
            <a:pPr marL="0" indent="0" algn="just">
              <a:buNone/>
            </a:pPr>
            <a:endParaRPr lang="es-ES_tradnl" dirty="0"/>
          </a:p>
          <a:p>
            <a:pPr marL="0" indent="0" algn="just">
              <a:buNone/>
            </a:pPr>
            <a:endParaRPr lang="es-ES_tradnl" dirty="0" smtClean="0"/>
          </a:p>
          <a:p>
            <a:pPr algn="just">
              <a:buFont typeface="Wingdings" charset="2"/>
              <a:buChar char="ü"/>
            </a:pPr>
            <a:endParaRPr lang="es-ES_tradnl" dirty="0"/>
          </a:p>
          <a:p>
            <a:pPr algn="just">
              <a:buFont typeface="Wingdings" charset="2"/>
              <a:buChar char="ü"/>
            </a:pPr>
            <a:endParaRPr lang="es-ES_tradnl" dirty="0"/>
          </a:p>
          <a:p>
            <a:pPr algn="just">
              <a:buFont typeface="Wingdings" charset="2"/>
              <a:buChar char="ü"/>
            </a:pPr>
            <a:endParaRPr lang="es-ES"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35</a:t>
            </a:fld>
            <a:endParaRPr lang="en-US"/>
          </a:p>
        </p:txBody>
      </p:sp>
    </p:spTree>
    <p:extLst>
      <p:ext uri="{BB962C8B-B14F-4D97-AF65-F5344CB8AC3E}">
        <p14:creationId xmlns:p14="http://schemas.microsoft.com/office/powerpoint/2010/main" val="46721721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VI. OTRAS CUESTIONES DE EJECUCIÓN </a:t>
            </a:r>
            <a:endParaRPr lang="es-ES" dirty="0"/>
          </a:p>
        </p:txBody>
      </p:sp>
      <p:sp>
        <p:nvSpPr>
          <p:cNvPr id="3" name="Marcador de contenido 2"/>
          <p:cNvSpPr>
            <a:spLocks noGrp="1"/>
          </p:cNvSpPr>
          <p:nvPr>
            <p:ph idx="1"/>
          </p:nvPr>
        </p:nvSpPr>
        <p:spPr>
          <a:xfrm>
            <a:off x="932067" y="1949824"/>
            <a:ext cx="7430883" cy="4007224"/>
          </a:xfrm>
          <a:ln w="19050" cmpd="sng">
            <a:solidFill>
              <a:schemeClr val="bg1">
                <a:lumMod val="50000"/>
              </a:schemeClr>
            </a:solidFill>
          </a:ln>
        </p:spPr>
        <p:txBody>
          <a:bodyPr>
            <a:normAutofit fontScale="62500" lnSpcReduction="20000"/>
          </a:bodyPr>
          <a:lstStyle/>
          <a:p>
            <a:pPr marL="0" indent="0" algn="just">
              <a:buNone/>
            </a:pPr>
            <a:r>
              <a:rPr lang="is-IS" b="1" dirty="0" smtClean="0">
                <a:solidFill>
                  <a:srgbClr val="FF7F01"/>
                </a:solidFill>
              </a:rPr>
              <a:t>31</a:t>
            </a:r>
            <a:r>
              <a:rPr lang="is-IS" b="1" dirty="0">
                <a:solidFill>
                  <a:srgbClr val="FF7F01"/>
                </a:solidFill>
              </a:rPr>
              <a:t>. A. SOLICITUD DE APLAZAMIENTO DE PAGO O DE PETICIÓN DE COMPARECENCIA PARA LIQUIDAR CANTIDADES </a:t>
            </a:r>
            <a:r>
              <a:rPr lang="is-IS" b="1" dirty="0" smtClean="0">
                <a:solidFill>
                  <a:srgbClr val="FF7F01"/>
                </a:solidFill>
              </a:rPr>
              <a:t> </a:t>
            </a:r>
            <a:r>
              <a:rPr lang="is-IS" b="1" dirty="0">
                <a:solidFill>
                  <a:srgbClr val="FF7F01"/>
                </a:solidFill>
              </a:rPr>
              <a:t>¿DEBERÍA INICIARSE EJECUCIÓN O TRAMITARSE SIN </a:t>
            </a:r>
            <a:r>
              <a:rPr lang="is-IS" b="1" dirty="0" smtClean="0">
                <a:solidFill>
                  <a:srgbClr val="FF7F01"/>
                </a:solidFill>
              </a:rPr>
              <a:t>INICIA</a:t>
            </a:r>
          </a:p>
          <a:p>
            <a:pPr marL="0" indent="0" algn="just">
              <a:buNone/>
            </a:pPr>
            <a:r>
              <a:rPr lang="es-ES_tradnl" b="1" dirty="0" smtClean="0"/>
              <a:t>Momento solicitud </a:t>
            </a:r>
            <a:r>
              <a:rPr lang="es-ES_tradnl" b="1" dirty="0"/>
              <a:t>de aplazamiento de pago</a:t>
            </a:r>
            <a:r>
              <a:rPr lang="es-ES_tradnl" dirty="0"/>
              <a:t>:</a:t>
            </a:r>
          </a:p>
          <a:p>
            <a:pPr lvl="1">
              <a:buFont typeface="Wingdings" charset="2"/>
              <a:buChar char="§"/>
            </a:pPr>
            <a:r>
              <a:rPr lang="es-ES_tradnl" sz="2200" dirty="0" smtClean="0"/>
              <a:t>Si </a:t>
            </a:r>
            <a:r>
              <a:rPr lang="es-ES_tradnl" sz="2200" dirty="0"/>
              <a:t>no se ha despachado ni se ha instado la ejecución, es una cuestión entre las </a:t>
            </a:r>
            <a:r>
              <a:rPr lang="es-ES_tradnl" sz="2200" dirty="0" smtClean="0"/>
              <a:t>partes</a:t>
            </a:r>
          </a:p>
          <a:p>
            <a:pPr lvl="1">
              <a:buFont typeface="Wingdings" charset="2"/>
              <a:buChar char="§"/>
            </a:pPr>
            <a:r>
              <a:rPr lang="es-ES_tradnl" sz="2200" dirty="0" smtClean="0"/>
              <a:t>Si </a:t>
            </a:r>
            <a:r>
              <a:rPr lang="es-ES_tradnl" sz="2200" dirty="0"/>
              <a:t>se ha instado y no se ha despachado: requerir a la parte ejecutante que manifieste lo que a su derecho </a:t>
            </a:r>
            <a:r>
              <a:rPr lang="es-ES_tradnl" sz="2200" dirty="0" smtClean="0"/>
              <a:t>convenga</a:t>
            </a:r>
          </a:p>
          <a:p>
            <a:pPr lvl="1">
              <a:buFont typeface="Wingdings" charset="2"/>
              <a:buChar char="§"/>
            </a:pPr>
            <a:r>
              <a:rPr lang="es-ES_tradnl" sz="2200" dirty="0" smtClean="0"/>
              <a:t>Si </a:t>
            </a:r>
            <a:r>
              <a:rPr lang="es-ES_tradnl" sz="2200" dirty="0"/>
              <a:t>se ha dictado Auto que contiene la orden general de </a:t>
            </a:r>
            <a:r>
              <a:rPr lang="es-ES_tradnl" sz="2200" dirty="0" smtClean="0"/>
              <a:t>ejecución </a:t>
            </a:r>
            <a:r>
              <a:rPr lang="es-ES_tradnl" sz="2200" dirty="0"/>
              <a:t>aplicar las causas de suspensión del artículo </a:t>
            </a:r>
            <a:r>
              <a:rPr lang="es-ES_tradnl" sz="2200" b="1" dirty="0"/>
              <a:t>244 LRJS </a:t>
            </a:r>
            <a:r>
              <a:rPr lang="es-ES_tradnl" sz="2200" dirty="0"/>
              <a:t>; el apartado 4 prevé </a:t>
            </a:r>
            <a:r>
              <a:rPr lang="es-ES_tradnl" sz="2200" dirty="0" smtClean="0"/>
              <a:t>cuando </a:t>
            </a:r>
            <a:r>
              <a:rPr lang="es-ES_tradnl" sz="2200" dirty="0"/>
              <a:t>pudiera ocasionar </a:t>
            </a:r>
            <a:r>
              <a:rPr lang="es-ES_tradnl" sz="2200" dirty="0" smtClean="0"/>
              <a:t>perjuicios </a:t>
            </a:r>
            <a:r>
              <a:rPr lang="es-ES_tradnl" sz="2200" dirty="0"/>
              <a:t>desproporcionados por poner en peligro la continuidad de las relaciones laborales: </a:t>
            </a:r>
            <a:r>
              <a:rPr lang="es-ES_tradnl" sz="2200" dirty="0" smtClean="0"/>
              <a:t>Decreto de aplazamiento, </a:t>
            </a:r>
            <a:r>
              <a:rPr lang="es-ES_tradnl" sz="2200" dirty="0"/>
              <a:t>previa audiencia de las partes, y por el tiempo </a:t>
            </a:r>
            <a:r>
              <a:rPr lang="es-ES_tradnl" sz="2200" dirty="0" smtClean="0"/>
              <a:t>imprescindible</a:t>
            </a:r>
          </a:p>
          <a:p>
            <a:pPr lvl="1">
              <a:buFont typeface="Wingdings" charset="2"/>
              <a:buChar char="§"/>
            </a:pPr>
            <a:r>
              <a:rPr lang="es-ES_tradnl" sz="2200" dirty="0" smtClean="0"/>
              <a:t>También puede alcanzarse </a:t>
            </a:r>
            <a:r>
              <a:rPr lang="es-ES_tradnl" sz="2200" b="1" dirty="0" smtClean="0"/>
              <a:t>acuerdo transaccional art. 246LRJS</a:t>
            </a:r>
          </a:p>
          <a:p>
            <a:pPr marL="0" indent="0" algn="just">
              <a:buNone/>
            </a:pPr>
            <a:r>
              <a:rPr lang="is-IS" b="1" smtClean="0">
                <a:solidFill>
                  <a:srgbClr val="FF7F01"/>
                </a:solidFill>
              </a:rPr>
              <a:t> </a:t>
            </a:r>
            <a:r>
              <a:rPr lang="is-IS" b="1" dirty="0">
                <a:solidFill>
                  <a:srgbClr val="FF7F01"/>
                </a:solidFill>
              </a:rPr>
              <a:t>¿ SI SE INICIARA EJECUCIÓN  AFECTARÍA A UNA POSIBLE IMPOSICIÓN DE COSTAS A FAVOR DE LA PARTE EJECUTANTE?</a:t>
            </a:r>
          </a:p>
          <a:p>
            <a:pPr lvl="1" indent="-342900" algn="just">
              <a:buFont typeface="Wingdings" charset="2"/>
              <a:buChar char="§"/>
            </a:pPr>
            <a:r>
              <a:rPr lang="es-ES_tradnl" dirty="0" smtClean="0"/>
              <a:t>Sí, salvo que se cumpliera dentro del plazo de 20 días del art.239.2</a:t>
            </a:r>
          </a:p>
          <a:p>
            <a:pPr lvl="1" indent="-342900" algn="just">
              <a:buFont typeface="Wingdings" charset="2"/>
              <a:buChar char="§"/>
            </a:pPr>
            <a:r>
              <a:rPr lang="es-ES_tradnl" dirty="0" smtClean="0"/>
              <a:t>El convenio transaccional puede comportar la renuncia a intereses y costas</a:t>
            </a:r>
            <a:endParaRPr lang="es-ES_tradnl" dirty="0"/>
          </a:p>
          <a:p>
            <a:pPr marL="0" indent="0" algn="just">
              <a:buNone/>
            </a:pPr>
            <a:endParaRPr lang="es-ES_tradnl" dirty="0" smtClean="0"/>
          </a:p>
          <a:p>
            <a:pPr marL="0" indent="0" algn="just">
              <a:buNone/>
            </a:pPr>
            <a:endParaRPr lang="es-ES_tradnl" dirty="0"/>
          </a:p>
          <a:p>
            <a:pPr marL="0" indent="0" algn="just">
              <a:buNone/>
            </a:pPr>
            <a:endParaRPr lang="es-ES_tradnl" dirty="0" smtClean="0"/>
          </a:p>
          <a:p>
            <a:pPr algn="just">
              <a:buFont typeface="Wingdings" charset="2"/>
              <a:buChar char="ü"/>
            </a:pPr>
            <a:endParaRPr lang="es-ES_tradnl" dirty="0"/>
          </a:p>
          <a:p>
            <a:pPr algn="just">
              <a:buFont typeface="Wingdings" charset="2"/>
              <a:buChar char="ü"/>
            </a:pPr>
            <a:endParaRPr lang="es-ES_tradnl" dirty="0"/>
          </a:p>
          <a:p>
            <a:pPr algn="just">
              <a:buFont typeface="Wingdings" charset="2"/>
              <a:buChar char="ü"/>
            </a:pPr>
            <a:endParaRPr lang="es-ES"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36</a:t>
            </a:fld>
            <a:endParaRPr lang="en-US"/>
          </a:p>
        </p:txBody>
      </p:sp>
    </p:spTree>
    <p:extLst>
      <p:ext uri="{BB962C8B-B14F-4D97-AF65-F5344CB8AC3E}">
        <p14:creationId xmlns:p14="http://schemas.microsoft.com/office/powerpoint/2010/main" val="135768572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VI. OTRAS CUESTIONES DE EJECUCIÓN </a:t>
            </a:r>
            <a:endParaRPr lang="es-ES" dirty="0"/>
          </a:p>
        </p:txBody>
      </p:sp>
      <p:sp>
        <p:nvSpPr>
          <p:cNvPr id="3" name="Marcador de contenido 2"/>
          <p:cNvSpPr>
            <a:spLocks noGrp="1"/>
          </p:cNvSpPr>
          <p:nvPr>
            <p:ph idx="1"/>
          </p:nvPr>
        </p:nvSpPr>
        <p:spPr>
          <a:xfrm>
            <a:off x="932067" y="1949824"/>
            <a:ext cx="7430883" cy="4007224"/>
          </a:xfrm>
          <a:ln w="19050" cmpd="sng">
            <a:solidFill>
              <a:schemeClr val="bg1">
                <a:lumMod val="50000"/>
              </a:schemeClr>
            </a:solidFill>
          </a:ln>
        </p:spPr>
        <p:txBody>
          <a:bodyPr>
            <a:normAutofit fontScale="92500"/>
          </a:bodyPr>
          <a:lstStyle/>
          <a:p>
            <a:pPr marL="0" indent="0" algn="just">
              <a:buNone/>
            </a:pPr>
            <a:r>
              <a:rPr lang="is-IS" sz="2100" b="1" dirty="0" smtClean="0">
                <a:solidFill>
                  <a:srgbClr val="FF7F01"/>
                </a:solidFill>
              </a:rPr>
              <a:t>32.</a:t>
            </a:r>
            <a:r>
              <a:rPr lang="pt-BR" sz="2100" b="1" dirty="0">
                <a:solidFill>
                  <a:srgbClr val="FF7F01"/>
                </a:solidFill>
              </a:rPr>
              <a:t> MEDIDAS CAUTELARES: ES POSIBLE </a:t>
            </a:r>
            <a:r>
              <a:rPr lang="pt-BR" sz="2100" b="1" dirty="0" smtClean="0">
                <a:solidFill>
                  <a:srgbClr val="FF7F01"/>
                </a:solidFill>
              </a:rPr>
              <a:t>ADOPTARLAS </a:t>
            </a:r>
            <a:r>
              <a:rPr lang="pt-BR" sz="2100" b="1" dirty="0">
                <a:solidFill>
                  <a:srgbClr val="FF7F01"/>
                </a:solidFill>
              </a:rPr>
              <a:t>EN EJECUCIÓN CUANDO HAYA UN ACUERDO DE PAGO </a:t>
            </a:r>
            <a:r>
              <a:rPr lang="pt-BR" sz="2100" b="1" dirty="0" smtClean="0">
                <a:solidFill>
                  <a:srgbClr val="FF7F01"/>
                </a:solidFill>
              </a:rPr>
              <a:t>DIFERIDO</a:t>
            </a:r>
            <a:endParaRPr lang="is-IS" sz="2100" b="1" dirty="0">
              <a:solidFill>
                <a:srgbClr val="FF7F01"/>
              </a:solidFill>
            </a:endParaRPr>
          </a:p>
          <a:p>
            <a:pPr marL="0" indent="0" algn="just">
              <a:buNone/>
            </a:pPr>
            <a:r>
              <a:rPr lang="es-ES_tradnl" dirty="0" smtClean="0"/>
              <a:t>Es posible adoptarlas y recomendable cuando se llegue a un convenio transaccional del art</a:t>
            </a:r>
            <a:r>
              <a:rPr lang="es-ES_tradnl" dirty="0" smtClean="0"/>
              <a:t>ículo 246 LRJS </a:t>
            </a:r>
          </a:p>
          <a:p>
            <a:pPr marL="0" indent="0" algn="just">
              <a:buNone/>
            </a:pPr>
            <a:r>
              <a:rPr lang="es-ES_tradnl" dirty="0" smtClean="0"/>
              <a:t>Si se hubiera despachado ejecución, recomendable mantener la traba sobre los bienes inmuebles o muebles fruto de los embargos acordados</a:t>
            </a:r>
          </a:p>
          <a:p>
            <a:pPr marL="0" indent="0" algn="just">
              <a:buNone/>
            </a:pPr>
            <a:r>
              <a:rPr lang="es-ES_tradnl" dirty="0" smtClean="0"/>
              <a:t>En supuestos de demandas incidentales de extensión de responsabilidad en trámite de ejecución: aplicación art. 79 LRJS</a:t>
            </a:r>
            <a:endParaRPr lang="es-ES_tradnl" dirty="0" smtClean="0"/>
          </a:p>
          <a:p>
            <a:pPr marL="0" indent="0" algn="just">
              <a:buNone/>
            </a:pPr>
            <a:endParaRPr lang="es-ES_tradnl" dirty="0"/>
          </a:p>
          <a:p>
            <a:pPr marL="0" indent="0" algn="just">
              <a:buNone/>
            </a:pPr>
            <a:endParaRPr lang="es-ES_tradnl" dirty="0" smtClean="0"/>
          </a:p>
          <a:p>
            <a:pPr algn="just">
              <a:buFont typeface="Wingdings" charset="2"/>
              <a:buChar char="ü"/>
            </a:pPr>
            <a:endParaRPr lang="es-ES_tradnl" dirty="0"/>
          </a:p>
          <a:p>
            <a:pPr algn="just">
              <a:buFont typeface="Wingdings" charset="2"/>
              <a:buChar char="ü"/>
            </a:pPr>
            <a:endParaRPr lang="es-ES_tradnl" dirty="0"/>
          </a:p>
          <a:p>
            <a:pPr algn="just">
              <a:buFont typeface="Wingdings" charset="2"/>
              <a:buChar char="ü"/>
            </a:pPr>
            <a:endParaRPr lang="es-ES"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37</a:t>
            </a:fld>
            <a:endParaRPr lang="en-US"/>
          </a:p>
        </p:txBody>
      </p:sp>
    </p:spTree>
    <p:extLst>
      <p:ext uri="{BB962C8B-B14F-4D97-AF65-F5344CB8AC3E}">
        <p14:creationId xmlns:p14="http://schemas.microsoft.com/office/powerpoint/2010/main" val="295993085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ES" dirty="0" smtClean="0"/>
              <a:t>XIV ENCUENTRO </a:t>
            </a:r>
            <a:r>
              <a:rPr lang="es-ES" dirty="0" err="1" smtClean="0"/>
              <a:t>Dº</a:t>
            </a:r>
            <a:r>
              <a:rPr lang="es-ES" dirty="0" smtClean="0"/>
              <a:t> TRABAJO Y SEGURIDAD SOCIAL 21-23 abril 2016</a:t>
            </a:r>
            <a:endParaRPr lang="es-ES" dirty="0"/>
          </a:p>
        </p:txBody>
      </p:sp>
      <p:sp>
        <p:nvSpPr>
          <p:cNvPr id="3" name="Marcador de contenido 2"/>
          <p:cNvSpPr>
            <a:spLocks noGrp="1"/>
          </p:cNvSpPr>
          <p:nvPr>
            <p:ph idx="1"/>
          </p:nvPr>
        </p:nvSpPr>
        <p:spPr/>
        <p:txBody>
          <a:bodyPr/>
          <a:lstStyle/>
          <a:p>
            <a:pPr marL="0" indent="0" algn="ctr">
              <a:buNone/>
            </a:pPr>
            <a:endParaRPr lang="es-ES" b="1" dirty="0">
              <a:solidFill>
                <a:schemeClr val="bg2"/>
              </a:solidFill>
            </a:endParaRPr>
          </a:p>
          <a:p>
            <a:pPr marL="0" indent="0" algn="ctr">
              <a:buNone/>
            </a:pPr>
            <a:endParaRPr lang="es-ES" b="1" dirty="0">
              <a:solidFill>
                <a:schemeClr val="bg2"/>
              </a:solidFill>
            </a:endParaRPr>
          </a:p>
        </p:txBody>
      </p:sp>
      <p:sp>
        <p:nvSpPr>
          <p:cNvPr id="4" name="Marcador de número de diapositiva 3"/>
          <p:cNvSpPr>
            <a:spLocks noGrp="1"/>
          </p:cNvSpPr>
          <p:nvPr>
            <p:ph type="sldNum" sz="quarter" idx="12"/>
          </p:nvPr>
        </p:nvSpPr>
        <p:spPr/>
        <p:txBody>
          <a:bodyPr/>
          <a:lstStyle/>
          <a:p>
            <a:fld id="{19371D3E-5A18-49EB-AD2A-429AF165759F}" type="slidenum">
              <a:rPr lang="en-US" smtClean="0"/>
              <a:t>38</a:t>
            </a:fld>
            <a:endParaRPr lang="en-US"/>
          </a:p>
        </p:txBody>
      </p:sp>
      <p:pic>
        <p:nvPicPr>
          <p:cNvPr id="6" name="Imagen 5"/>
          <p:cNvPicPr>
            <a:picLocks noChangeAspect="1"/>
          </p:cNvPicPr>
          <p:nvPr/>
        </p:nvPicPr>
        <p:blipFill>
          <a:blip r:embed="rId2"/>
          <a:stretch>
            <a:fillRect/>
          </a:stretch>
        </p:blipFill>
        <p:spPr>
          <a:xfrm>
            <a:off x="2743200" y="3419348"/>
            <a:ext cx="3657600" cy="2444496"/>
          </a:xfrm>
          <a:prstGeom prst="rect">
            <a:avLst/>
          </a:prstGeom>
        </p:spPr>
      </p:pic>
      <p:sp>
        <p:nvSpPr>
          <p:cNvPr id="8" name="CuadroTexto 7"/>
          <p:cNvSpPr txBox="1"/>
          <p:nvPr/>
        </p:nvSpPr>
        <p:spPr>
          <a:xfrm>
            <a:off x="1065221" y="2314591"/>
            <a:ext cx="7814007" cy="830997"/>
          </a:xfrm>
          <a:prstGeom prst="rect">
            <a:avLst/>
          </a:prstGeom>
          <a:noFill/>
        </p:spPr>
        <p:txBody>
          <a:bodyPr wrap="square" rtlCol="0">
            <a:spAutoFit/>
          </a:bodyPr>
          <a:lstStyle/>
          <a:p>
            <a:pPr algn="ctr"/>
            <a:r>
              <a:rPr lang="es-ES" sz="2400" b="1" smtClean="0">
                <a:solidFill>
                  <a:schemeClr val="accent6"/>
                </a:solidFill>
              </a:rPr>
              <a:t>¡ MUCHAS GRACIAS !</a:t>
            </a:r>
            <a:endParaRPr lang="es-ES" sz="2400" b="1" dirty="0" smtClean="0">
              <a:solidFill>
                <a:schemeClr val="accent6"/>
              </a:solidFill>
            </a:endParaRPr>
          </a:p>
          <a:p>
            <a:pPr algn="ctr"/>
            <a:r>
              <a:rPr lang="es-ES" sz="2400" b="1" dirty="0" smtClean="0">
                <a:solidFill>
                  <a:schemeClr val="accent6"/>
                </a:solidFill>
              </a:rPr>
              <a:t> “LABORALISTAS DE GRAN CANARIA” </a:t>
            </a:r>
            <a:endParaRPr lang="es-ES" sz="2400" b="1" dirty="0">
              <a:solidFill>
                <a:schemeClr val="accent6"/>
              </a:solidFill>
            </a:endParaRPr>
          </a:p>
        </p:txBody>
      </p:sp>
    </p:spTree>
    <p:extLst>
      <p:ext uri="{BB962C8B-B14F-4D97-AF65-F5344CB8AC3E}">
        <p14:creationId xmlns:p14="http://schemas.microsoft.com/office/powerpoint/2010/main" val="333844129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xmlns:p14="http://schemas.microsoft.com/office/powerpoint/2010/main" spd="slow">
        <p:circl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I. </a:t>
            </a:r>
            <a:r>
              <a:rPr lang="es-ES" dirty="0" smtClean="0"/>
              <a:t>CONSIGNACIÓN </a:t>
            </a:r>
            <a:r>
              <a:rPr lang="es-ES" dirty="0"/>
              <a:t>PARA RECURRIR</a:t>
            </a:r>
          </a:p>
        </p:txBody>
      </p:sp>
      <p:sp>
        <p:nvSpPr>
          <p:cNvPr id="3" name="Marcador de contenido 2"/>
          <p:cNvSpPr>
            <a:spLocks noGrp="1"/>
          </p:cNvSpPr>
          <p:nvPr>
            <p:ph idx="1"/>
          </p:nvPr>
        </p:nvSpPr>
        <p:spPr>
          <a:ln>
            <a:solidFill>
              <a:schemeClr val="accent1"/>
            </a:solidFill>
          </a:ln>
        </p:spPr>
        <p:txBody>
          <a:bodyPr/>
          <a:lstStyle/>
          <a:p>
            <a:pPr marL="457200" indent="-457200" algn="just">
              <a:buFont typeface="+mj-lt"/>
              <a:buAutoNum type="arabicPeriod"/>
            </a:pPr>
            <a:r>
              <a:rPr lang="es-ES" b="1" dirty="0" smtClean="0">
                <a:solidFill>
                  <a:srgbClr val="FF7F01"/>
                </a:solidFill>
              </a:rPr>
              <a:t>¿CUÁL ES LA CANTIDAD A CONSIGNAR EN EL SUPUESTO DE CONDENA DE INTERESES MORATORIOS DEL ART. 29.3 ET, SI NO SE HUBIERAN CUANTIFICADO?</a:t>
            </a:r>
          </a:p>
          <a:p>
            <a:pPr marL="0" indent="0" algn="just">
              <a:buNone/>
            </a:pPr>
            <a:r>
              <a:rPr lang="es-ES" dirty="0" smtClean="0"/>
              <a:t>Antecedentes: TS 4ª S. 22-11-1998 : no se incluyeron los intereses del artículo 29.3 al aplicar la antigua doctrina del TS que exigía para su devengo no discusión de los mismos. Entiende que comprende sólo la cantidad objeto de condena</a:t>
            </a:r>
          </a:p>
          <a:p>
            <a:pPr marL="0" indent="0" algn="just">
              <a:buNone/>
            </a:pPr>
            <a:r>
              <a:rPr lang="es-ES" b="1" dirty="0" smtClean="0"/>
              <a:t>Se deben consignar </a:t>
            </a:r>
            <a:r>
              <a:rPr lang="es-ES" dirty="0" smtClean="0"/>
              <a:t>los mismos, pues es una simple operación matemática de aplicación del 10 % </a:t>
            </a:r>
            <a:r>
              <a:rPr lang="es-ES" b="1" dirty="0" smtClean="0"/>
              <a:t>desde la fecha del devengo hasta  la fecha de la sentencia</a:t>
            </a:r>
          </a:p>
          <a:p>
            <a:pPr marL="0" indent="0" algn="just">
              <a:buNone/>
            </a:pPr>
            <a:endParaRPr lang="es-ES" dirty="0"/>
          </a:p>
          <a:p>
            <a:pPr marL="457200" indent="-457200" algn="just">
              <a:buFont typeface="+mj-lt"/>
              <a:buAutoNum type="arabicPeriod"/>
            </a:pPr>
            <a:endParaRPr lang="es-ES" b="1" dirty="0" smtClean="0"/>
          </a:p>
          <a:p>
            <a:pPr marL="457200" indent="-457200" algn="just">
              <a:buFont typeface="+mj-lt"/>
              <a:buAutoNum type="arabicPeriod"/>
            </a:pPr>
            <a:endParaRPr lang="es-ES" b="1" dirty="0"/>
          </a:p>
          <a:p>
            <a:pPr marL="457200" indent="-457200" algn="just">
              <a:buFont typeface="+mj-lt"/>
              <a:buAutoNum type="arabicPeriod"/>
            </a:pPr>
            <a:endParaRPr lang="es-ES" b="1" dirty="0" smtClean="0"/>
          </a:p>
          <a:p>
            <a:pPr marL="457200" indent="-457200" algn="just">
              <a:buFont typeface="+mj-lt"/>
              <a:buAutoNum type="arabicPeriod"/>
            </a:pPr>
            <a:endParaRPr lang="es-ES" b="1" dirty="0"/>
          </a:p>
          <a:p>
            <a:pPr marL="457200" indent="-457200" algn="just">
              <a:buFont typeface="+mj-lt"/>
              <a:buAutoNum type="arabicPeriod"/>
            </a:pPr>
            <a:endParaRPr lang="es-ES" b="1" dirty="0" smtClean="0"/>
          </a:p>
          <a:p>
            <a:pPr marL="457200" indent="-457200" algn="just">
              <a:buFont typeface="+mj-lt"/>
              <a:buAutoNum type="arabicPeriod"/>
            </a:pPr>
            <a:endParaRPr lang="es-ES" b="1" dirty="0" smtClean="0"/>
          </a:p>
          <a:p>
            <a:endParaRPr lang="es-ES" dirty="0"/>
          </a:p>
        </p:txBody>
      </p:sp>
      <p:sp>
        <p:nvSpPr>
          <p:cNvPr id="4" name="Marcador de número de diapositiva 3"/>
          <p:cNvSpPr>
            <a:spLocks noGrp="1"/>
          </p:cNvSpPr>
          <p:nvPr>
            <p:ph type="sldNum" sz="quarter" idx="12"/>
          </p:nvPr>
        </p:nvSpPr>
        <p:spPr/>
        <p:txBody>
          <a:bodyPr/>
          <a:lstStyle/>
          <a:p>
            <a:fld id="{19371D3E-5A18-49EB-AD2A-429AF165759F}" type="slidenum">
              <a:rPr lang="en-US" smtClean="0"/>
              <a:t>5</a:t>
            </a:fld>
            <a:endParaRPr lang="en-US"/>
          </a:p>
        </p:txBody>
      </p:sp>
    </p:spTree>
    <p:extLst>
      <p:ext uri="{BB962C8B-B14F-4D97-AF65-F5344CB8AC3E}">
        <p14:creationId xmlns:p14="http://schemas.microsoft.com/office/powerpoint/2010/main" val="2400068022"/>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I. CONSIGNACIÓN PARA RECURRIR</a:t>
            </a:r>
          </a:p>
        </p:txBody>
      </p:sp>
      <p:sp>
        <p:nvSpPr>
          <p:cNvPr id="3" name="Marcador de contenido 2"/>
          <p:cNvSpPr>
            <a:spLocks noGrp="1"/>
          </p:cNvSpPr>
          <p:nvPr>
            <p:ph idx="1"/>
          </p:nvPr>
        </p:nvSpPr>
        <p:spPr>
          <a:ln>
            <a:solidFill>
              <a:srgbClr val="FF7F01"/>
            </a:solidFill>
          </a:ln>
        </p:spPr>
        <p:txBody>
          <a:bodyPr/>
          <a:lstStyle/>
          <a:p>
            <a:pPr marL="0" indent="0" algn="just">
              <a:buNone/>
            </a:pPr>
            <a:r>
              <a:rPr lang="es-ES" b="1" dirty="0" smtClean="0">
                <a:solidFill>
                  <a:schemeClr val="accent1"/>
                </a:solidFill>
              </a:rPr>
              <a:t>2</a:t>
            </a:r>
            <a:r>
              <a:rPr lang="es-ES" b="1" dirty="0" smtClean="0"/>
              <a:t>. </a:t>
            </a:r>
            <a:r>
              <a:rPr lang="es-ES" b="1" dirty="0" smtClean="0">
                <a:solidFill>
                  <a:srgbClr val="FF7F01"/>
                </a:solidFill>
              </a:rPr>
              <a:t>¿SI HUBIERA DISCONFORMIDAD DEBE ABRIRSE INCIDENTE DE LIQUIDACIÓN O SE DEBE CONSIGNAR LA CANTIDAD FIJADA POR EL JUZGADO?</a:t>
            </a:r>
          </a:p>
          <a:p>
            <a:pPr algn="just"/>
            <a:r>
              <a:rPr lang="es-ES" sz="1800" dirty="0" smtClean="0"/>
              <a:t>Son </a:t>
            </a:r>
            <a:r>
              <a:rPr lang="es-ES" sz="1800" b="1" dirty="0" smtClean="0"/>
              <a:t>intereses moratorios, no procesales </a:t>
            </a:r>
            <a:r>
              <a:rPr lang="es-ES" sz="1800" dirty="0" smtClean="0"/>
              <a:t>por lo que no procede incidente</a:t>
            </a:r>
          </a:p>
          <a:p>
            <a:pPr algn="just"/>
            <a:r>
              <a:rPr lang="es-ES" sz="1800" dirty="0" err="1" smtClean="0"/>
              <a:t>Arts</a:t>
            </a:r>
            <a:r>
              <a:rPr lang="es-ES" sz="1800" dirty="0" smtClean="0"/>
              <a:t> 230.1 5 y 6 LRJS: cuando de forma justificada la consignación sea insuficiente , cabe </a:t>
            </a:r>
            <a:r>
              <a:rPr lang="es-ES" sz="1800" b="1" dirty="0" smtClean="0"/>
              <a:t>subsanación en el plazo de 5 días</a:t>
            </a:r>
          </a:p>
          <a:p>
            <a:pPr algn="just"/>
            <a:r>
              <a:rPr lang="es-ES" sz="1800" b="1" dirty="0" smtClean="0"/>
              <a:t>T.S. Autos 11-1-99 y 19-2-2007</a:t>
            </a:r>
            <a:r>
              <a:rPr lang="es-ES" sz="1800" dirty="0" smtClean="0"/>
              <a:t> ”son subsanables aquellas consignaciones insuficientes en las que no se pueda imputar a la negligencia de la parte recurrente”</a:t>
            </a:r>
          </a:p>
          <a:p>
            <a:pPr marL="457200" indent="-457200">
              <a:buFont typeface="+mj-lt"/>
              <a:buAutoNum type="arabicPeriod"/>
            </a:pPr>
            <a:endParaRPr lang="es-ES" dirty="0"/>
          </a:p>
        </p:txBody>
      </p:sp>
      <p:sp>
        <p:nvSpPr>
          <p:cNvPr id="5" name="Marcador de número de diapositiva 4"/>
          <p:cNvSpPr>
            <a:spLocks noGrp="1"/>
          </p:cNvSpPr>
          <p:nvPr>
            <p:ph type="sldNum" sz="quarter" idx="12"/>
          </p:nvPr>
        </p:nvSpPr>
        <p:spPr/>
        <p:txBody>
          <a:bodyPr/>
          <a:lstStyle/>
          <a:p>
            <a:fld id="{19371D3E-5A18-49EB-AD2A-429AF165759F}" type="slidenum">
              <a:rPr lang="en-US" smtClean="0"/>
              <a:t>6</a:t>
            </a:fld>
            <a:endParaRPr lang="en-US"/>
          </a:p>
        </p:txBody>
      </p:sp>
    </p:spTree>
    <p:extLst>
      <p:ext uri="{BB962C8B-B14F-4D97-AF65-F5344CB8AC3E}">
        <p14:creationId xmlns:p14="http://schemas.microsoft.com/office/powerpoint/2010/main" val="965533329"/>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I. CONSIGNACIÓN PARA RECURRIR</a:t>
            </a:r>
          </a:p>
        </p:txBody>
      </p:sp>
      <p:sp>
        <p:nvSpPr>
          <p:cNvPr id="3" name="Marcador de contenido 2"/>
          <p:cNvSpPr>
            <a:spLocks noGrp="1"/>
          </p:cNvSpPr>
          <p:nvPr>
            <p:ph idx="1"/>
          </p:nvPr>
        </p:nvSpPr>
        <p:spPr>
          <a:xfrm>
            <a:off x="719040" y="2041998"/>
            <a:ext cx="7583488" cy="4007224"/>
          </a:xfrm>
          <a:ln>
            <a:solidFill>
              <a:srgbClr val="FF7F01"/>
            </a:solidFill>
          </a:ln>
        </p:spPr>
        <p:txBody>
          <a:bodyPr>
            <a:normAutofit fontScale="85000" lnSpcReduction="20000"/>
          </a:bodyPr>
          <a:lstStyle/>
          <a:p>
            <a:pPr marL="0" indent="0" algn="just">
              <a:buNone/>
            </a:pPr>
            <a:r>
              <a:rPr lang="es-ES" b="1" dirty="0">
                <a:solidFill>
                  <a:srgbClr val="FF7F01"/>
                </a:solidFill>
              </a:rPr>
              <a:t>3</a:t>
            </a:r>
            <a:r>
              <a:rPr lang="es-ES" b="1" dirty="0" smtClean="0">
                <a:solidFill>
                  <a:srgbClr val="FF7F01"/>
                </a:solidFill>
              </a:rPr>
              <a:t>. ¿DESTINO DE LA CONSIGNACIÓN CUANDO POSTERIORMENTE SE DECLARA A LA EMPRESA EN CONCURSO ?</a:t>
            </a:r>
          </a:p>
          <a:p>
            <a:pPr algn="just"/>
            <a:r>
              <a:rPr lang="es-ES" sz="1800" b="1" dirty="0" smtClean="0"/>
              <a:t>Ley Concursal (</a:t>
            </a:r>
            <a:r>
              <a:rPr lang="es-ES" sz="1800" b="1" dirty="0" err="1" smtClean="0"/>
              <a:t>arts</a:t>
            </a:r>
            <a:r>
              <a:rPr lang="es-ES" sz="1800" b="1" dirty="0" smtClean="0"/>
              <a:t> 8.3 y 55 )  LRJS Arts. 337.5 y </a:t>
            </a:r>
            <a:r>
              <a:rPr lang="es-ES" sz="1800" b="1" dirty="0" err="1" smtClean="0"/>
              <a:t>Disp</a:t>
            </a:r>
            <a:r>
              <a:rPr lang="es-ES" sz="1800" b="1" dirty="0" smtClean="0"/>
              <a:t> Adicional 3ª</a:t>
            </a:r>
          </a:p>
          <a:p>
            <a:pPr algn="just"/>
            <a:r>
              <a:rPr lang="es-ES" sz="1800" b="1" dirty="0" smtClean="0"/>
              <a:t>TS S. 11-12-12 RCUD 782/2012  (voto particular): procede entrega al trabajador por el Juzgado:</a:t>
            </a:r>
          </a:p>
          <a:p>
            <a:pPr lvl="1" algn="just"/>
            <a:r>
              <a:rPr lang="es-ES" sz="1600" b="1" dirty="0" smtClean="0"/>
              <a:t> </a:t>
            </a:r>
            <a:r>
              <a:rPr lang="es-ES_tradnl" sz="1600" dirty="0"/>
              <a:t>La posición del beneficiario de la cantidad de la condena es la </a:t>
            </a:r>
            <a:r>
              <a:rPr lang="es-ES_tradnl" sz="1600" b="1" dirty="0"/>
              <a:t>del titular de un derecho reconocido judicialmente, aunque se trate de un derecho expectante o potencial</a:t>
            </a:r>
            <a:r>
              <a:rPr lang="es-ES_tradnl" sz="1600" dirty="0"/>
              <a:t>, cuya efectividad está pendiente de una especie de condición suspensiva</a:t>
            </a:r>
          </a:p>
          <a:p>
            <a:pPr lvl="1" algn="just"/>
            <a:endParaRPr lang="es-ES_tradnl" sz="1600" dirty="0"/>
          </a:p>
          <a:p>
            <a:pPr lvl="1" algn="just"/>
            <a:r>
              <a:rPr lang="es-ES_tradnl" sz="1600" dirty="0"/>
              <a:t>Por tanto, el término </a:t>
            </a:r>
            <a:r>
              <a:rPr lang="es-ES_tradnl" sz="1600" b="1" dirty="0"/>
              <a:t>“ejecución” de los artículos 8.3 y 55 de la Ley Concursal  </a:t>
            </a:r>
            <a:r>
              <a:rPr lang="es-ES_tradnl" sz="1600" dirty="0"/>
              <a:t>se </a:t>
            </a:r>
            <a:r>
              <a:rPr lang="es-ES_tradnl" sz="1600" dirty="0" smtClean="0"/>
              <a:t>refiere </a:t>
            </a:r>
            <a:r>
              <a:rPr lang="es-ES_tradnl" sz="1600" dirty="0"/>
              <a:t>al proceso o procedimiento ejecutivo propiamente dicho, y </a:t>
            </a:r>
            <a:r>
              <a:rPr lang="es-ES_tradnl" sz="1600" b="1" dirty="0"/>
              <a:t>no a la consignación </a:t>
            </a:r>
            <a:r>
              <a:rPr lang="es-ES_tradnl" sz="1600" dirty="0"/>
              <a:t>que es una cautela para prevenir y evitar el proceso ejecutivo</a:t>
            </a:r>
          </a:p>
          <a:p>
            <a:pPr lvl="1" algn="just"/>
            <a:endParaRPr lang="es-ES_tradnl" sz="1600" dirty="0"/>
          </a:p>
          <a:p>
            <a:pPr lvl="1" algn="just"/>
            <a:r>
              <a:rPr lang="es-ES_tradnl" sz="1600" dirty="0"/>
              <a:t>E</a:t>
            </a:r>
            <a:r>
              <a:rPr lang="es-ES_tradnl" sz="1600" dirty="0" smtClean="0"/>
              <a:t>s </a:t>
            </a:r>
            <a:r>
              <a:rPr lang="es-ES_tradnl" sz="1600" dirty="0"/>
              <a:t>competente el Juzgado de lo Social para entregar al trabajador las indemnizaciones de despido </a:t>
            </a:r>
            <a:r>
              <a:rPr lang="es-ES_tradnl" sz="1600" dirty="0" smtClean="0"/>
              <a:t>adquiridas </a:t>
            </a:r>
            <a:r>
              <a:rPr lang="es-ES_tradnl" sz="1600" dirty="0"/>
              <a:t>por sentencia, antes de la declaración del concurso, al ostentar un derecho expectante generado por resolución judicial, </a:t>
            </a:r>
          </a:p>
          <a:p>
            <a:pPr lvl="1" algn="just"/>
            <a:endParaRPr lang="es-ES" sz="1600" dirty="0" smtClean="0"/>
          </a:p>
          <a:p>
            <a:pPr algn="just"/>
            <a:endParaRPr lang="es-ES" dirty="0"/>
          </a:p>
        </p:txBody>
      </p:sp>
      <p:sp>
        <p:nvSpPr>
          <p:cNvPr id="4" name="CuadroTexto 3"/>
          <p:cNvSpPr txBox="1"/>
          <p:nvPr/>
        </p:nvSpPr>
        <p:spPr>
          <a:xfrm>
            <a:off x="9218258" y="2355557"/>
            <a:ext cx="184666" cy="369332"/>
          </a:xfrm>
          <a:prstGeom prst="rect">
            <a:avLst/>
          </a:prstGeom>
          <a:noFill/>
        </p:spPr>
        <p:txBody>
          <a:bodyPr wrap="none" rtlCol="0">
            <a:spAutoFit/>
          </a:bodyPr>
          <a:lstStyle/>
          <a:p>
            <a:endParaRPr lang="es-ES" dirty="0"/>
          </a:p>
        </p:txBody>
      </p:sp>
      <p:sp>
        <p:nvSpPr>
          <p:cNvPr id="5" name="Marcador de número de diapositiva 4"/>
          <p:cNvSpPr>
            <a:spLocks noGrp="1"/>
          </p:cNvSpPr>
          <p:nvPr>
            <p:ph type="sldNum" sz="quarter" idx="12"/>
          </p:nvPr>
        </p:nvSpPr>
        <p:spPr/>
        <p:txBody>
          <a:bodyPr/>
          <a:lstStyle/>
          <a:p>
            <a:fld id="{19371D3E-5A18-49EB-AD2A-429AF165759F}" type="slidenum">
              <a:rPr lang="en-US" smtClean="0"/>
              <a:t>7</a:t>
            </a:fld>
            <a:endParaRPr lang="en-US"/>
          </a:p>
        </p:txBody>
      </p:sp>
    </p:spTree>
    <p:extLst>
      <p:ext uri="{BB962C8B-B14F-4D97-AF65-F5344CB8AC3E}">
        <p14:creationId xmlns:p14="http://schemas.microsoft.com/office/powerpoint/2010/main" val="4172468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I. CONSIGNACIÓN PARA RECURRIR</a:t>
            </a:r>
          </a:p>
        </p:txBody>
      </p:sp>
      <p:sp>
        <p:nvSpPr>
          <p:cNvPr id="3" name="Marcador de contenido 2"/>
          <p:cNvSpPr>
            <a:spLocks noGrp="1"/>
          </p:cNvSpPr>
          <p:nvPr>
            <p:ph idx="1"/>
          </p:nvPr>
        </p:nvSpPr>
        <p:spPr>
          <a:ln>
            <a:solidFill>
              <a:srgbClr val="FF7F01"/>
            </a:solidFill>
          </a:ln>
        </p:spPr>
        <p:txBody>
          <a:bodyPr>
            <a:normAutofit/>
          </a:bodyPr>
          <a:lstStyle/>
          <a:p>
            <a:pPr marL="0" indent="0" algn="just">
              <a:buNone/>
            </a:pPr>
            <a:endParaRPr lang="es-ES" sz="2000" b="1" dirty="0" smtClean="0">
              <a:solidFill>
                <a:schemeClr val="accent1"/>
              </a:solidFill>
            </a:endParaRPr>
          </a:p>
          <a:p>
            <a:pPr marL="0" indent="0" algn="just">
              <a:buNone/>
            </a:pPr>
            <a:r>
              <a:rPr lang="es-ES" sz="2000" b="1" dirty="0" smtClean="0">
                <a:solidFill>
                  <a:schemeClr val="accent1"/>
                </a:solidFill>
              </a:rPr>
              <a:t>4</a:t>
            </a:r>
            <a:r>
              <a:rPr lang="es-ES" sz="2000" b="1" dirty="0" smtClean="0">
                <a:solidFill>
                  <a:srgbClr val="FF7F01"/>
                </a:solidFill>
              </a:rPr>
              <a:t>. ¿CUÁNDO SE DEBE DEVOLVER EL DINERO CONSIGNADO?</a:t>
            </a:r>
            <a:endParaRPr lang="es-ES" sz="2000" b="1" dirty="0" smtClean="0"/>
          </a:p>
          <a:p>
            <a:pPr lvl="1" algn="just"/>
            <a:r>
              <a:rPr lang="es-ES" dirty="0" smtClean="0"/>
              <a:t>LRJS </a:t>
            </a:r>
            <a:r>
              <a:rPr lang="es-ES" dirty="0" err="1" smtClean="0"/>
              <a:t>Arts</a:t>
            </a:r>
            <a:r>
              <a:rPr lang="es-ES" dirty="0" smtClean="0"/>
              <a:t> 203, 204, 216,217 y 228.3</a:t>
            </a:r>
          </a:p>
          <a:p>
            <a:pPr lvl="2" algn="just"/>
            <a:r>
              <a:rPr lang="es-ES" dirty="0"/>
              <a:t>R</a:t>
            </a:r>
            <a:r>
              <a:rPr lang="es-ES" dirty="0" smtClean="0"/>
              <a:t>ecurso de suplicación: cuando la sentencia dictada sea firme</a:t>
            </a:r>
          </a:p>
          <a:p>
            <a:pPr lvl="2" algn="just"/>
            <a:r>
              <a:rPr lang="es-ES" dirty="0" smtClean="0"/>
              <a:t>Recurso de casación: cuando se dicte la sentencia</a:t>
            </a:r>
          </a:p>
          <a:p>
            <a:pPr lvl="3" algn="just"/>
            <a:r>
              <a:rPr lang="es-ES" sz="1400" dirty="0" smtClean="0"/>
              <a:t>Si se estima total o parcial el recurso: fallo dispondrá la devolución total o parcial de las cantidades consignada/asegurada</a:t>
            </a:r>
          </a:p>
          <a:p>
            <a:pPr lvl="3" algn="just"/>
            <a:r>
              <a:rPr lang="es-ES" sz="1400" dirty="0" smtClean="0"/>
              <a:t>Si se desestimara, el fallo dispondrá pérdida consignaciones y destino que corresponda</a:t>
            </a:r>
          </a:p>
          <a:p>
            <a:pPr marL="0" indent="0" algn="just">
              <a:buNone/>
            </a:pPr>
            <a:endParaRPr lang="es-ES" dirty="0"/>
          </a:p>
        </p:txBody>
      </p:sp>
      <p:sp>
        <p:nvSpPr>
          <p:cNvPr id="4" name="CuadroTexto 3"/>
          <p:cNvSpPr txBox="1"/>
          <p:nvPr/>
        </p:nvSpPr>
        <p:spPr>
          <a:xfrm>
            <a:off x="9218258" y="2355557"/>
            <a:ext cx="184666" cy="369332"/>
          </a:xfrm>
          <a:prstGeom prst="rect">
            <a:avLst/>
          </a:prstGeom>
          <a:noFill/>
        </p:spPr>
        <p:txBody>
          <a:bodyPr wrap="none" rtlCol="0">
            <a:spAutoFit/>
          </a:bodyPr>
          <a:lstStyle/>
          <a:p>
            <a:endParaRPr lang="es-ES" dirty="0"/>
          </a:p>
        </p:txBody>
      </p:sp>
      <p:sp>
        <p:nvSpPr>
          <p:cNvPr id="5" name="Marcador de número de diapositiva 4"/>
          <p:cNvSpPr>
            <a:spLocks noGrp="1"/>
          </p:cNvSpPr>
          <p:nvPr>
            <p:ph type="sldNum" sz="quarter" idx="12"/>
          </p:nvPr>
        </p:nvSpPr>
        <p:spPr/>
        <p:txBody>
          <a:bodyPr/>
          <a:lstStyle/>
          <a:p>
            <a:fld id="{19371D3E-5A18-49EB-AD2A-429AF165759F}" type="slidenum">
              <a:rPr lang="en-US" smtClean="0"/>
              <a:t>8</a:t>
            </a:fld>
            <a:endParaRPr lang="en-US"/>
          </a:p>
        </p:txBody>
      </p:sp>
    </p:spTree>
    <p:extLst>
      <p:ext uri="{BB962C8B-B14F-4D97-AF65-F5344CB8AC3E}">
        <p14:creationId xmlns:p14="http://schemas.microsoft.com/office/powerpoint/2010/main" val="94156361"/>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I. CONSIGNACIÓN PARA RECURRIR</a:t>
            </a:r>
          </a:p>
        </p:txBody>
      </p:sp>
      <p:sp>
        <p:nvSpPr>
          <p:cNvPr id="3" name="Marcador de contenido 2"/>
          <p:cNvSpPr>
            <a:spLocks noGrp="1"/>
          </p:cNvSpPr>
          <p:nvPr>
            <p:ph idx="1"/>
          </p:nvPr>
        </p:nvSpPr>
        <p:spPr>
          <a:ln>
            <a:solidFill>
              <a:srgbClr val="FF7F01"/>
            </a:solidFill>
          </a:ln>
        </p:spPr>
        <p:txBody>
          <a:bodyPr>
            <a:normAutofit fontScale="92500" lnSpcReduction="20000"/>
          </a:bodyPr>
          <a:lstStyle/>
          <a:p>
            <a:pPr marL="0" indent="0" algn="just">
              <a:buNone/>
            </a:pPr>
            <a:r>
              <a:rPr lang="es-ES" b="1" dirty="0" smtClean="0">
                <a:solidFill>
                  <a:schemeClr val="accent1"/>
                </a:solidFill>
              </a:rPr>
              <a:t>5.</a:t>
            </a:r>
            <a:r>
              <a:rPr lang="es-ES" sz="1800" b="1" dirty="0" smtClean="0"/>
              <a:t>. </a:t>
            </a:r>
            <a:r>
              <a:rPr lang="es-ES" sz="1900" b="1" dirty="0" smtClean="0">
                <a:solidFill>
                  <a:srgbClr val="FF7F01"/>
                </a:solidFill>
              </a:rPr>
              <a:t>¿ </a:t>
            </a:r>
            <a:r>
              <a:rPr lang="es-ES" sz="1900" b="1" dirty="0">
                <a:solidFill>
                  <a:srgbClr val="FF7F01"/>
                </a:solidFill>
              </a:rPr>
              <a:t>PROCEDE REALIZAR DE OFICIO POR L.A.J. LA LQUIDACIÓN DE INTERESES UNA VEZ SE ACUERDE EL ABONO DEL PRINCIPAL?</a:t>
            </a:r>
          </a:p>
          <a:p>
            <a:pPr marL="1035050" lvl="3" indent="0" algn="just">
              <a:buNone/>
            </a:pPr>
            <a:endParaRPr lang="es-ES" b="1" dirty="0" smtClean="0"/>
          </a:p>
          <a:p>
            <a:pPr marL="1035050" lvl="3" indent="0" algn="just">
              <a:buNone/>
            </a:pPr>
            <a:r>
              <a:rPr lang="es-ES" b="1" dirty="0" smtClean="0"/>
              <a:t>TS</a:t>
            </a:r>
            <a:r>
              <a:rPr lang="es-ES" b="1" dirty="0"/>
              <a:t>. Sta. 11-7-2012</a:t>
            </a:r>
            <a:r>
              <a:rPr lang="es-ES" dirty="0"/>
              <a:t>. Intereses finalidad de reparar o compensar el perjuicio causado por la demora y tratar de conservar el valor nominal de lo consignado en resolución judicial.</a:t>
            </a:r>
          </a:p>
          <a:p>
            <a:pPr marL="0" indent="0" algn="just">
              <a:buNone/>
            </a:pPr>
            <a:r>
              <a:rPr lang="es-ES" sz="1600" b="1" dirty="0" smtClean="0"/>
              <a:t>Procede la práctica de oficio de la liquidación de intereses </a:t>
            </a:r>
            <a:r>
              <a:rPr lang="es-ES" sz="1600" dirty="0" smtClean="0"/>
              <a:t>sobre cantidades consignadas. Una vez devuelto el recurso por el Tribunal ad </a:t>
            </a:r>
            <a:r>
              <a:rPr lang="es-ES" sz="1600" dirty="0" err="1" smtClean="0"/>
              <a:t>quem</a:t>
            </a:r>
            <a:r>
              <a:rPr lang="es-ES" sz="1600" dirty="0" smtClean="0"/>
              <a:t>:</a:t>
            </a:r>
          </a:p>
          <a:p>
            <a:pPr lvl="2" indent="-342900" algn="just">
              <a:buFont typeface="+mj-lt"/>
              <a:buAutoNum type="alphaUcPeriod"/>
            </a:pPr>
            <a:r>
              <a:rPr lang="es-ES" sz="1400" b="1" dirty="0" smtClean="0"/>
              <a:t> Librar la consignación a la parte a la que se reconoció el derecho</a:t>
            </a:r>
          </a:p>
          <a:p>
            <a:pPr lvl="2" indent="-342900" algn="just">
              <a:buFont typeface="+mj-lt"/>
              <a:buAutoNum type="alphaUcPeriod"/>
            </a:pPr>
            <a:r>
              <a:rPr lang="es-ES" sz="1400" b="1" dirty="0" smtClean="0"/>
              <a:t>Practicar liquidación de intereses</a:t>
            </a:r>
          </a:p>
          <a:p>
            <a:pPr marL="628650" lvl="1" indent="-285750" algn="just"/>
            <a:r>
              <a:rPr lang="es-ES" sz="1600" b="1" dirty="0" smtClean="0"/>
              <a:t>TS Sta. 24-12-14 RCUD 2999/2013: </a:t>
            </a:r>
            <a:r>
              <a:rPr lang="es-ES_tradnl" sz="1600" dirty="0" smtClean="0"/>
              <a:t>”..</a:t>
            </a:r>
            <a:r>
              <a:rPr lang="es-ES_tradnl" sz="1600" b="1" dirty="0" smtClean="0"/>
              <a:t>la </a:t>
            </a:r>
            <a:r>
              <a:rPr lang="es-ES_tradnl" sz="1600" b="1" dirty="0"/>
              <a:t>solicitud de tal </a:t>
            </a:r>
            <a:r>
              <a:rPr lang="es-ES_tradnl" sz="1600" b="1" dirty="0" smtClean="0"/>
              <a:t>entrega </a:t>
            </a:r>
            <a:r>
              <a:rPr lang="es-ES" sz="1600" b="1" dirty="0" smtClean="0"/>
              <a:t>–</a:t>
            </a:r>
            <a:r>
              <a:rPr lang="es-ES_tradnl" sz="1600" b="1" dirty="0" smtClean="0"/>
              <a:t>consignación- </a:t>
            </a:r>
            <a:r>
              <a:rPr lang="es-ES_tradnl" sz="1600" b="1" dirty="0"/>
              <a:t>debe configurarse como solicitud de ejecución </a:t>
            </a:r>
            <a:r>
              <a:rPr lang="es-ES_tradnl" sz="1600" dirty="0"/>
              <a:t>y, por tanto, como se ha expuesto, instada la ejecución, -- sin que se cuestione que tal petición se efectuó dentro del plazo de prescripción (no de caducidad) ex art. 243.1 y 2  LRJS  para instar la ejecución --, a partir de ese momento la ejecución debe seguirse de oficio ( art. 239.2 LRJS ) y no hay un nuevo posible plazo prescriptivo para reclamar los intereses, pues, como se ha indicado, </a:t>
            </a:r>
            <a:r>
              <a:rPr lang="es-ES_tradnl" sz="1600" dirty="0" smtClean="0"/>
              <a:t>”</a:t>
            </a:r>
            <a:endParaRPr lang="es-ES" sz="1600" dirty="0" smtClean="0"/>
          </a:p>
        </p:txBody>
      </p:sp>
      <p:sp>
        <p:nvSpPr>
          <p:cNvPr id="4" name="CuadroTexto 3"/>
          <p:cNvSpPr txBox="1"/>
          <p:nvPr/>
        </p:nvSpPr>
        <p:spPr>
          <a:xfrm>
            <a:off x="9218258" y="2355557"/>
            <a:ext cx="184666" cy="369332"/>
          </a:xfrm>
          <a:prstGeom prst="rect">
            <a:avLst/>
          </a:prstGeom>
          <a:noFill/>
        </p:spPr>
        <p:txBody>
          <a:bodyPr wrap="none" rtlCol="0">
            <a:spAutoFit/>
          </a:bodyPr>
          <a:lstStyle/>
          <a:p>
            <a:endParaRPr lang="es-ES" dirty="0"/>
          </a:p>
        </p:txBody>
      </p:sp>
      <p:sp>
        <p:nvSpPr>
          <p:cNvPr id="5" name="Marcador de número de diapositiva 4"/>
          <p:cNvSpPr>
            <a:spLocks noGrp="1"/>
          </p:cNvSpPr>
          <p:nvPr>
            <p:ph type="sldNum" sz="quarter" idx="12"/>
          </p:nvPr>
        </p:nvSpPr>
        <p:spPr/>
        <p:txBody>
          <a:bodyPr/>
          <a:lstStyle/>
          <a:p>
            <a:fld id="{19371D3E-5A18-49EB-AD2A-429AF165759F}" type="slidenum">
              <a:rPr lang="en-US" smtClean="0"/>
              <a:t>9</a:t>
            </a:fld>
            <a:endParaRPr lang="en-US"/>
          </a:p>
        </p:txBody>
      </p:sp>
    </p:spTree>
    <p:extLst>
      <p:ext uri="{BB962C8B-B14F-4D97-AF65-F5344CB8AC3E}">
        <p14:creationId xmlns:p14="http://schemas.microsoft.com/office/powerpoint/2010/main" val="372835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I. CONSIGNACIÓN PARA RECURRIR</a:t>
            </a:r>
          </a:p>
        </p:txBody>
      </p:sp>
      <p:sp>
        <p:nvSpPr>
          <p:cNvPr id="3" name="Marcador de contenido 2"/>
          <p:cNvSpPr>
            <a:spLocks noGrp="1"/>
          </p:cNvSpPr>
          <p:nvPr>
            <p:ph idx="1"/>
          </p:nvPr>
        </p:nvSpPr>
        <p:spPr>
          <a:ln>
            <a:solidFill>
              <a:srgbClr val="FF7F01"/>
            </a:solidFill>
          </a:ln>
        </p:spPr>
        <p:txBody>
          <a:bodyPr>
            <a:normAutofit/>
          </a:bodyPr>
          <a:lstStyle/>
          <a:p>
            <a:pPr marL="0" indent="0" algn="just">
              <a:buNone/>
            </a:pPr>
            <a:r>
              <a:rPr lang="es-ES" b="1" dirty="0" smtClean="0">
                <a:solidFill>
                  <a:schemeClr val="accent1"/>
                </a:solidFill>
              </a:rPr>
              <a:t>6.</a:t>
            </a:r>
            <a:r>
              <a:rPr lang="es-ES" sz="1800" b="1" dirty="0" smtClean="0"/>
              <a:t> </a:t>
            </a:r>
            <a:r>
              <a:rPr lang="es-ES" sz="2100" b="1" dirty="0" smtClean="0"/>
              <a:t>¿ </a:t>
            </a:r>
            <a:r>
              <a:rPr lang="es-ES" sz="2100" b="1" dirty="0" smtClean="0">
                <a:solidFill>
                  <a:srgbClr val="FF7F01"/>
                </a:solidFill>
              </a:rPr>
              <a:t>PROCEDE EFECTUAR LOS DESCUENTOS DE S.SOCIAL E IRPF DE LOS SALARIOS CONSIGNADOS? ¿QUIÉN ES COMPETENTE PARA DETERMINAR LA CUANTÍA?</a:t>
            </a:r>
          </a:p>
          <a:p>
            <a:pPr algn="just"/>
            <a:r>
              <a:rPr lang="es-ES" sz="1400" dirty="0" smtClean="0"/>
              <a:t>La consignación y el despacho de ejecución </a:t>
            </a:r>
            <a:r>
              <a:rPr lang="es-ES" sz="1400" b="1" dirty="0" smtClean="0"/>
              <a:t>se deben hacer sobre cantidades brutas</a:t>
            </a:r>
          </a:p>
          <a:p>
            <a:pPr algn="just"/>
            <a:r>
              <a:rPr lang="es-ES" sz="1400" b="1" dirty="0" smtClean="0"/>
              <a:t>Sí procede descontar IRPF y SS de la consignación,  pues si no se impondría una condena más gravosa </a:t>
            </a:r>
            <a:r>
              <a:rPr lang="es-ES" sz="1400" dirty="0" smtClean="0"/>
              <a:t>para la empresa que está obligada a su descuento e ingreso (STSJ Andalucía- Granada, 24-11-2010, Recurso 2329/2010, TSJ Catalunya 24-2-2010 Sentencia 1568/2010)</a:t>
            </a:r>
          </a:p>
          <a:p>
            <a:pPr algn="just"/>
            <a:r>
              <a:rPr lang="es-ES" sz="1400" b="1" dirty="0" smtClean="0"/>
              <a:t>DESCUENTOS: SI ES CUESTIÓN INCIDENTAL del proceso,  </a:t>
            </a:r>
            <a:r>
              <a:rPr lang="es-ES" sz="1400" dirty="0" smtClean="0"/>
              <a:t>la competencia es del ORDEN SOCIAL (</a:t>
            </a:r>
            <a:r>
              <a:rPr lang="es-ES" sz="1400" b="1" dirty="0" smtClean="0"/>
              <a:t>TS STA 24-11-09 RCUD 2757/2008 </a:t>
            </a:r>
            <a:r>
              <a:rPr lang="es-ES" sz="1400" dirty="0" smtClean="0"/>
              <a:t>rectifica en parte doctrina anterior </a:t>
            </a:r>
            <a:r>
              <a:rPr lang="es-ES" sz="1400" b="1" dirty="0" smtClean="0"/>
              <a:t>)</a:t>
            </a:r>
          </a:p>
          <a:p>
            <a:pPr algn="just"/>
            <a:r>
              <a:rPr lang="es-ES" sz="1400" b="1" dirty="0" smtClean="0"/>
              <a:t>CONTROVERSIA SOBRE LA CUANTÍA DE LOS DESCUENTOS</a:t>
            </a:r>
            <a:r>
              <a:rPr lang="es-ES" sz="1400" dirty="0" smtClean="0"/>
              <a:t>: JURISIDICCIÓN CONTENCIOSO ADMININISTRATIVA ( TS STA 4-5-2000, RCUD 3363/1999 y TSJ Catalunya 3-2-2010)</a:t>
            </a:r>
          </a:p>
          <a:p>
            <a:pPr marL="0" indent="0" algn="just">
              <a:buNone/>
            </a:pPr>
            <a:endParaRPr lang="es-ES" sz="1400" b="1" dirty="0"/>
          </a:p>
          <a:p>
            <a:pPr marL="1035050" lvl="3" indent="0" algn="just">
              <a:buNone/>
            </a:pPr>
            <a:endParaRPr lang="es-ES" b="1" dirty="0" smtClean="0"/>
          </a:p>
        </p:txBody>
      </p:sp>
      <p:sp>
        <p:nvSpPr>
          <p:cNvPr id="4" name="CuadroTexto 3"/>
          <p:cNvSpPr txBox="1"/>
          <p:nvPr/>
        </p:nvSpPr>
        <p:spPr>
          <a:xfrm>
            <a:off x="9218258" y="2355557"/>
            <a:ext cx="184666" cy="369332"/>
          </a:xfrm>
          <a:prstGeom prst="rect">
            <a:avLst/>
          </a:prstGeom>
          <a:noFill/>
        </p:spPr>
        <p:txBody>
          <a:bodyPr wrap="none" rtlCol="0">
            <a:spAutoFit/>
          </a:bodyPr>
          <a:lstStyle/>
          <a:p>
            <a:endParaRPr lang="es-ES" dirty="0"/>
          </a:p>
        </p:txBody>
      </p:sp>
      <p:sp>
        <p:nvSpPr>
          <p:cNvPr id="6" name="Marcador de número de diapositiva 5"/>
          <p:cNvSpPr>
            <a:spLocks noGrp="1"/>
          </p:cNvSpPr>
          <p:nvPr>
            <p:ph type="sldNum" sz="quarter" idx="12"/>
          </p:nvPr>
        </p:nvSpPr>
        <p:spPr/>
        <p:txBody>
          <a:bodyPr/>
          <a:lstStyle/>
          <a:p>
            <a:fld id="{19371D3E-5A18-49EB-AD2A-429AF165759F}" type="slidenum">
              <a:rPr lang="en-US" smtClean="0"/>
              <a:t>10</a:t>
            </a:fld>
            <a:endParaRPr lang="en-US"/>
          </a:p>
        </p:txBody>
      </p:sp>
    </p:spTree>
    <p:extLst>
      <p:ext uri="{BB962C8B-B14F-4D97-AF65-F5344CB8AC3E}">
        <p14:creationId xmlns:p14="http://schemas.microsoft.com/office/powerpoint/2010/main" val="138875850"/>
      </p:ext>
    </p:extLst>
  </p:cSld>
  <p:clrMapOvr>
    <a:masterClrMapping/>
  </p:clrMapOvr>
  <p:transition xmlns:p14="http://schemas.microsoft.com/office/powerpoint/2010/main" spd="slow">
    <p:pull/>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í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majorFont>
      <a:minorFont>
        <a:latin typeface="Corbel"/>
        <a:ea typeface=""/>
        <a:cs typeface=""/>
        <a:font script="Jpan" typeface="メイリオ"/>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Píxel.thmx</Template>
  <TotalTime>2475</TotalTime>
  <Words>5900</Words>
  <Application>Microsoft Macintosh PowerPoint</Application>
  <PresentationFormat>Presentación en pantalla (4:3)</PresentationFormat>
  <Paragraphs>316</Paragraphs>
  <Slides>37</Slides>
  <Notes>1</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Píxel</vt:lpstr>
      <vt:lpstr>CUESTIONES PRÁCTICAS DE EJECUCIÓN LABORAL MAR SERNA </vt:lpstr>
      <vt:lpstr>CUESTIONES PLANTEADAS</vt:lpstr>
      <vt:lpstr>I. CONSIGNACIÓN PARA RECURRIR</vt:lpstr>
      <vt:lpstr>I. CONSIGNACIÓN PARA RECURRIR</vt:lpstr>
      <vt:lpstr>I. CONSIGNACIÓN PARA RECURRIR</vt:lpstr>
      <vt:lpstr>I. CONSIGNACIÓN PARA RECURRIR</vt:lpstr>
      <vt:lpstr>I. CONSIGNACIÓN PARA RECURRIR</vt:lpstr>
      <vt:lpstr>I. CONSIGNACIÓN PARA RECURRIR</vt:lpstr>
      <vt:lpstr>I. CONSIGNACIÓN PARA RECURRIR</vt:lpstr>
      <vt:lpstr>I. CONSIGNACIÓN PARA RECURRIR</vt:lpstr>
      <vt:lpstr>II. INTERESES : MORA Y PROCESALES</vt:lpstr>
      <vt:lpstr>II. INTERESES : MORA (29.3 ET)</vt:lpstr>
      <vt:lpstr>II. INTERESES : MORA 29.3 ET</vt:lpstr>
      <vt:lpstr>II. INTERESES : MORA (29.3 ET)</vt:lpstr>
      <vt:lpstr>II. INTERESES MORA C.C. Art. 1108</vt:lpstr>
      <vt:lpstr>II. INTERESES PROCESALES:  LEC ART.576</vt:lpstr>
      <vt:lpstr>II. INTERESES PROCESALES:  LEC ART.576</vt:lpstr>
      <vt:lpstr>II. INTERESES PROCESALES:  LEC ART.576</vt:lpstr>
      <vt:lpstr>II. INTERESES PROCESALES:  LEC ART.576</vt:lpstr>
      <vt:lpstr>II. INTERESES PROCESALES:  LEC ART.576</vt:lpstr>
      <vt:lpstr>II. INTERESES PROCESALES:  LEC ART.576</vt:lpstr>
      <vt:lpstr>II. INTERESES PROCESALES:  LEC ART.576</vt:lpstr>
      <vt:lpstr>II. INTERESES PROCESALES:  LEC ART.576</vt:lpstr>
      <vt:lpstr>III. TASACIÓN DE COSTAS</vt:lpstr>
      <vt:lpstr>III. TASACIÓN DE COSTAS</vt:lpstr>
      <vt:lpstr>III. TASACIÓN DE COSTAS</vt:lpstr>
      <vt:lpstr> IV. DESPIDO E INCIDENTE NO READMISIÓN</vt:lpstr>
      <vt:lpstr> IV. DESPIDO E INCIDENTE NO READMISIÓN</vt:lpstr>
      <vt:lpstr> IV. DESPIDO E INCIDENTE NO READMISIÓN</vt:lpstr>
      <vt:lpstr>V. CONCURSO DE ACREEDORES</vt:lpstr>
      <vt:lpstr>V. CONCURSO DE ACREEDORES</vt:lpstr>
      <vt:lpstr>VI. OTRAS CUESTIONES DE EJECUCIÓN </vt:lpstr>
      <vt:lpstr>VI. OTRAS CUESTIONES DE EJECUCIÓN </vt:lpstr>
      <vt:lpstr>VI. OTRAS CUESTIONES DE EJECUCIÓN </vt:lpstr>
      <vt:lpstr>VI. OTRAS CUESTIONES DE EJECUCIÓN </vt:lpstr>
      <vt:lpstr>VI. OTRAS CUESTIONES DE EJECUCIÓN </vt:lpstr>
      <vt:lpstr>XIV ENCUENTRO Dº TRABAJO Y SEGURIDAD SOCIAL 21-23 abril 2016</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CUESTIONES PRÁCTICAS DE EJECUCIÓN LABORAL MAR SERNA </dc:title>
  <dc:creator>mar serna calvo</dc:creator>
  <cp:lastModifiedBy>mar serna calvo</cp:lastModifiedBy>
  <cp:revision>95</cp:revision>
  <dcterms:created xsi:type="dcterms:W3CDTF">2016-04-17T06:27:17Z</dcterms:created>
  <dcterms:modified xsi:type="dcterms:W3CDTF">2016-04-19T19:05:57Z</dcterms:modified>
</cp:coreProperties>
</file>